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6"/>
  </p:notesMasterIdLst>
  <p:handoutMasterIdLst>
    <p:handoutMasterId r:id="rId97"/>
  </p:handoutMasterIdLst>
  <p:sldIdLst>
    <p:sldId id="437" r:id="rId5"/>
    <p:sldId id="305" r:id="rId6"/>
    <p:sldId id="369" r:id="rId7"/>
    <p:sldId id="296" r:id="rId8"/>
    <p:sldId id="352" r:id="rId9"/>
    <p:sldId id="353" r:id="rId10"/>
    <p:sldId id="324" r:id="rId11"/>
    <p:sldId id="319" r:id="rId12"/>
    <p:sldId id="320" r:id="rId13"/>
    <p:sldId id="358" r:id="rId14"/>
    <p:sldId id="355" r:id="rId15"/>
    <p:sldId id="356" r:id="rId16"/>
    <p:sldId id="357" r:id="rId17"/>
    <p:sldId id="359" r:id="rId18"/>
    <p:sldId id="364" r:id="rId19"/>
    <p:sldId id="366" r:id="rId20"/>
    <p:sldId id="263" r:id="rId21"/>
    <p:sldId id="276" r:id="rId22"/>
    <p:sldId id="272" r:id="rId23"/>
    <p:sldId id="273" r:id="rId24"/>
    <p:sldId id="413" r:id="rId25"/>
    <p:sldId id="365" r:id="rId26"/>
    <p:sldId id="438" r:id="rId27"/>
    <p:sldId id="370" r:id="rId28"/>
    <p:sldId id="257" r:id="rId29"/>
    <p:sldId id="261" r:id="rId30"/>
    <p:sldId id="262" r:id="rId31"/>
    <p:sldId id="278" r:id="rId32"/>
    <p:sldId id="399" r:id="rId33"/>
    <p:sldId id="401" r:id="rId34"/>
    <p:sldId id="403" r:id="rId35"/>
    <p:sldId id="406" r:id="rId36"/>
    <p:sldId id="407" r:id="rId37"/>
    <p:sldId id="409" r:id="rId38"/>
    <p:sldId id="414" r:id="rId39"/>
    <p:sldId id="289" r:id="rId40"/>
    <p:sldId id="290" r:id="rId41"/>
    <p:sldId id="291" r:id="rId42"/>
    <p:sldId id="292" r:id="rId43"/>
    <p:sldId id="392" r:id="rId44"/>
    <p:sldId id="295" r:id="rId45"/>
    <p:sldId id="393" r:id="rId46"/>
    <p:sldId id="415" r:id="rId47"/>
    <p:sldId id="299" r:id="rId48"/>
    <p:sldId id="416" r:id="rId49"/>
    <p:sldId id="303" r:id="rId50"/>
    <p:sldId id="417" r:id="rId51"/>
    <p:sldId id="418" r:id="rId52"/>
    <p:sldId id="410" r:id="rId53"/>
    <p:sldId id="274" r:id="rId54"/>
    <p:sldId id="361" r:id="rId55"/>
    <p:sldId id="368" r:id="rId56"/>
    <p:sldId id="367" r:id="rId57"/>
    <p:sldId id="345" r:id="rId58"/>
    <p:sldId id="412" r:id="rId59"/>
    <p:sldId id="376" r:id="rId60"/>
    <p:sldId id="336" r:id="rId61"/>
    <p:sldId id="334" r:id="rId62"/>
    <p:sldId id="371" r:id="rId63"/>
    <p:sldId id="421" r:id="rId64"/>
    <p:sldId id="420" r:id="rId65"/>
    <p:sldId id="422" r:id="rId66"/>
    <p:sldId id="423" r:id="rId67"/>
    <p:sldId id="424" r:id="rId68"/>
    <p:sldId id="425" r:id="rId69"/>
    <p:sldId id="426" r:id="rId70"/>
    <p:sldId id="427" r:id="rId71"/>
    <p:sldId id="372" r:id="rId72"/>
    <p:sldId id="335" r:id="rId73"/>
    <p:sldId id="383" r:id="rId74"/>
    <p:sldId id="384" r:id="rId75"/>
    <p:sldId id="385" r:id="rId76"/>
    <p:sldId id="428" r:id="rId77"/>
    <p:sldId id="429" r:id="rId78"/>
    <p:sldId id="386" r:id="rId79"/>
    <p:sldId id="387" r:id="rId80"/>
    <p:sldId id="388" r:id="rId81"/>
    <p:sldId id="382" r:id="rId82"/>
    <p:sldId id="333" r:id="rId83"/>
    <p:sldId id="432" r:id="rId84"/>
    <p:sldId id="375" r:id="rId85"/>
    <p:sldId id="377" r:id="rId86"/>
    <p:sldId id="433" r:id="rId87"/>
    <p:sldId id="374" r:id="rId88"/>
    <p:sldId id="338" r:id="rId89"/>
    <p:sldId id="339" r:id="rId90"/>
    <p:sldId id="434" r:id="rId91"/>
    <p:sldId id="435" r:id="rId92"/>
    <p:sldId id="381" r:id="rId93"/>
    <p:sldId id="436" r:id="rId94"/>
    <p:sldId id="316"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866" autoAdjust="0"/>
    <p:restoredTop sz="94879" autoAdjust="0"/>
  </p:normalViewPr>
  <p:slideViewPr>
    <p:cSldViewPr snapToGrid="0">
      <p:cViewPr varScale="1">
        <p:scale>
          <a:sx n="63" d="100"/>
          <a:sy n="63" d="100"/>
        </p:scale>
        <p:origin x="84" y="18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58FF46FB-368D-4E9C-A650-0513B8879DA8}">
      <dgm:prSet phldr="0"/>
      <dgm:spPr/>
      <dgm:t>
        <a:bodyPr/>
        <a:lstStyle/>
        <a:p>
          <a:pPr>
            <a:defRPr b="1"/>
          </a:pPr>
          <a:r>
            <a:rPr lang="fa-IR" b="1" dirty="0">
              <a:solidFill>
                <a:schemeClr val="accent3"/>
              </a:solidFill>
              <a:latin typeface="IRAN SansMobileNoEn" panose="020B0506030804020204" pitchFamily="34" charset="-78"/>
              <a:cs typeface="IRAN SansMobileNoEn" panose="020B0506030804020204" pitchFamily="34" charset="-78"/>
            </a:rPr>
            <a:t> </a:t>
          </a:r>
          <a:r>
            <a:rPr lang="fa-IR" b="1" dirty="0">
              <a:solidFill>
                <a:schemeClr val="accent3"/>
              </a:solidFill>
              <a:latin typeface="IRAN SansMobileNoEn" panose="020B0506030804020204" pitchFamily="34" charset="-78"/>
              <a:cs typeface="0 Nazanin" panose="00000400000000000000" pitchFamily="2" charset="-78"/>
            </a:rPr>
            <a:t>طراحی ایده فناورانه</a:t>
          </a:r>
          <a:endParaRPr lang="en-US" b="1"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gm:t>
    </dgm:pt>
    <dgm:pt modelId="{11DFA284-5E99-474D-BF05-364A45269DC7}" type="parTrans" cxnId="{C5645B39-CB65-4A0A-B369-E455C3B827C3}">
      <dgm:prSet/>
      <dgm:spPr/>
      <dgm:t>
        <a:bodyPr/>
        <a:lstStyle/>
        <a:p>
          <a:endParaRPr lang="en-US"/>
        </a:p>
      </dgm:t>
    </dgm:pt>
    <dgm:pt modelId="{CFA40740-0682-470C-AD5A-CFF53CD12BD2}" type="sibTrans" cxnId="{C5645B39-CB65-4A0A-B369-E455C3B827C3}">
      <dgm:prSet/>
      <dgm:spPr/>
      <dgm:t>
        <a:bodyPr/>
        <a:lstStyle/>
        <a:p>
          <a:endParaRPr lang="en-US"/>
        </a:p>
      </dgm:t>
    </dgm:pt>
    <dgm:pt modelId="{9A875394-CA1E-4432-AEEB-9054FCFF5E0E}">
      <dgm:prSet phldr="0" custT="1"/>
      <dgm:spPr/>
      <dgm:t>
        <a:bodyPr/>
        <a:lstStyle/>
        <a:p>
          <a:r>
            <a:rPr lang="fa-IR" sz="1600" b="1" i="0" dirty="0">
              <a:solidFill>
                <a:schemeClr val="accent3"/>
              </a:solidFill>
              <a:latin typeface="IRAN SansMobileNoEn" panose="020B0506030804020204" pitchFamily="34" charset="-78"/>
              <a:cs typeface="0 Nazanin" panose="00000400000000000000" pitchFamily="2" charset="-78"/>
            </a:rPr>
            <a:t>استاد راهنما</a:t>
          </a:r>
          <a:endParaRPr lang="en-US" sz="1600" b="1" i="0" dirty="0">
            <a:solidFill>
              <a:schemeClr val="accent3"/>
            </a:solidFill>
            <a:latin typeface="IRAN SansMobileNoEn" panose="020B0506030804020204" pitchFamily="34" charset="-78"/>
            <a:cs typeface="0 Nazanin" panose="00000400000000000000" pitchFamily="2" charset="-78"/>
          </a:endParaRPr>
        </a:p>
      </dgm:t>
    </dgm:pt>
    <dgm:pt modelId="{FCC92BDD-6EA3-421D-9DA8-7D3A12D003B6}" type="parTrans" cxnId="{B659504B-18E4-4D89-A17C-34ABB280AE52}">
      <dgm:prSet/>
      <dgm:spPr/>
      <dgm:t>
        <a:bodyPr/>
        <a:lstStyle/>
        <a:p>
          <a:endParaRPr lang="en-US"/>
        </a:p>
      </dgm:t>
    </dgm:pt>
    <dgm:pt modelId="{0314452B-82A0-42F4-9551-DF00CFFC3580}" type="sibTrans" cxnId="{B659504B-18E4-4D89-A17C-34ABB280AE52}">
      <dgm:prSet/>
      <dgm:spPr/>
      <dgm:t>
        <a:bodyPr/>
        <a:lstStyle/>
        <a:p>
          <a:endParaRPr lang="en-US"/>
        </a:p>
      </dgm:t>
    </dgm:pt>
    <dgm:pt modelId="{D05E1923-5021-40F7-B4EF-E582E23A699D}">
      <dgm:prSet phldr="0" custT="1"/>
      <dgm:spPr/>
      <dgm:t>
        <a:bodyPr/>
        <a:lstStyle/>
        <a:p>
          <a:pPr>
            <a:defRPr b="1"/>
          </a:pPr>
          <a:r>
            <a:rPr lang="fa-IR" sz="2400" b="1"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rPr>
            <a:t>نگارش </a:t>
          </a:r>
          <a:r>
            <a:rPr lang="fa-IR" sz="2400" b="1" dirty="0">
              <a:latin typeface="IRAN SansMobileNoEn" panose="020B0506030804020204" pitchFamily="34" charset="-78"/>
              <a:cs typeface="0 Nazanin" panose="00000400000000000000" pitchFamily="2" charset="-78"/>
            </a:rPr>
            <a:t>پروپوزال</a:t>
          </a:r>
          <a:endParaRPr lang="en-US" sz="2400" b="1"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gm:t>
    </dgm:pt>
    <dgm:pt modelId="{FD6C5CD2-9CED-4BE6-89CD-A5A5CCE63B3E}" type="parTrans" cxnId="{72C4D6D9-419A-42C1-A76D-84599F65BB08}">
      <dgm:prSet/>
      <dgm:spPr/>
      <dgm:t>
        <a:bodyPr/>
        <a:lstStyle/>
        <a:p>
          <a:endParaRPr lang="en-US"/>
        </a:p>
      </dgm:t>
    </dgm:pt>
    <dgm:pt modelId="{F020958C-EF86-4274-85F9-318F2792F7B6}" type="sibTrans" cxnId="{72C4D6D9-419A-42C1-A76D-84599F65BB08}">
      <dgm:prSet/>
      <dgm:spPr/>
      <dgm:t>
        <a:bodyPr/>
        <a:lstStyle/>
        <a:p>
          <a:endParaRPr lang="en-US"/>
        </a:p>
      </dgm:t>
    </dgm:pt>
    <dgm:pt modelId="{579089A8-5362-4BA4-9163-D19228C1808F}">
      <dgm:prSet phldr="0" custT="1"/>
      <dgm:spPr/>
      <dgm:t>
        <a:bodyPr/>
        <a:lstStyle/>
        <a:p>
          <a:r>
            <a:rPr lang="fa-IR" sz="1200" b="0" i="0" dirty="0">
              <a:solidFill>
                <a:srgbClr val="00B0F0"/>
              </a:solidFill>
              <a:latin typeface="IRAN SansMobileNoEn" panose="020B0506030804020204" pitchFamily="34" charset="-78"/>
              <a:cs typeface="0 Nazanin" panose="00000400000000000000" pitchFamily="2" charset="-78"/>
            </a:rPr>
            <a:t>ثبت در سامانه پژوهشیار</a:t>
          </a:r>
        </a:p>
        <a:p>
          <a:r>
            <a:rPr lang="fa-IR" sz="1200" b="0" i="0" dirty="0">
              <a:solidFill>
                <a:srgbClr val="00B0F0"/>
              </a:solidFill>
              <a:latin typeface="IRAN SansMobileNoEn" panose="020B0506030804020204" pitchFamily="34" charset="-78"/>
              <a:cs typeface="0 Nazanin" panose="00000400000000000000" pitchFamily="2" charset="-78"/>
            </a:rPr>
            <a:t>موافقت شورای پژوهشی</a:t>
          </a:r>
        </a:p>
        <a:p>
          <a:r>
            <a:rPr lang="fa-IR" sz="1200" b="0" i="0" dirty="0">
              <a:solidFill>
                <a:srgbClr val="00B0F0"/>
              </a:solidFill>
              <a:latin typeface="IRAN SansMobileNoEn" panose="020B0506030804020204" pitchFamily="34" charset="-78"/>
              <a:cs typeface="0 Nazanin" panose="00000400000000000000" pitchFamily="2" charset="-78"/>
            </a:rPr>
            <a:t>دریافت کد اخلاق</a:t>
          </a:r>
        </a:p>
        <a:p>
          <a:r>
            <a:rPr lang="fa-IR" sz="1200" b="0" i="0" dirty="0">
              <a:solidFill>
                <a:srgbClr val="00B0F0"/>
              </a:solidFill>
              <a:latin typeface="IRAN SansMobileNoEn" panose="020B0506030804020204" pitchFamily="34" charset="-78"/>
              <a:cs typeface="0 Nazanin" panose="00000400000000000000" pitchFamily="2" charset="-78"/>
            </a:rPr>
            <a:t>کار با حیوان آزمایشگاهی</a:t>
          </a:r>
        </a:p>
      </dgm:t>
    </dgm:pt>
    <dgm:pt modelId="{FB2DEB6E-B29F-4E51-960A-23ECC62EBF38}" type="parTrans" cxnId="{4876CF51-F110-4E25-8FD4-08D25B4B0AB8}">
      <dgm:prSet/>
      <dgm:spPr/>
      <dgm:t>
        <a:bodyPr/>
        <a:lstStyle/>
        <a:p>
          <a:endParaRPr lang="en-US"/>
        </a:p>
      </dgm:t>
    </dgm:pt>
    <dgm:pt modelId="{1C5328B1-AC18-4CF7-A034-BB0592F4A2A1}" type="sibTrans" cxnId="{4876CF51-F110-4E25-8FD4-08D25B4B0AB8}">
      <dgm:prSet/>
      <dgm:spPr/>
      <dgm:t>
        <a:bodyPr/>
        <a:lstStyle/>
        <a:p>
          <a:endParaRPr lang="en-US"/>
        </a:p>
      </dgm:t>
    </dgm:pt>
    <dgm:pt modelId="{FA8F44BD-C8C7-462C-9756-1EC498E86842}">
      <dgm:prSet phldr="0"/>
      <dgm:spPr/>
      <dgm:t>
        <a:bodyPr/>
        <a:lstStyle/>
        <a:p>
          <a:pPr>
            <a:defRPr b="1"/>
          </a:pPr>
          <a:r>
            <a:rPr lang="en-US" b="0" dirty="0">
              <a:solidFill>
                <a:schemeClr val="accent3"/>
              </a:solidFill>
              <a:latin typeface="Baskerville Old Face" panose="02020602080505020303" pitchFamily="18" charset="77"/>
              <a:ea typeface="Baskerville" panose="02020502070401020303" pitchFamily="18" charset="0"/>
              <a:cs typeface="0 Nazanin" panose="00000400000000000000" pitchFamily="2" charset="-78"/>
            </a:rPr>
            <a:t> </a:t>
          </a:r>
          <a:r>
            <a:rPr lang="fa-IR" dirty="0">
              <a:latin typeface="IRAN SansMobileNoEn" panose="020B0506030804020204" pitchFamily="34" charset="-78"/>
              <a:cs typeface="0 Nazanin" panose="00000400000000000000" pitchFamily="2" charset="-78"/>
            </a:rPr>
            <a:t>دریافت نتایج</a:t>
          </a:r>
          <a:endParaRPr lang="en-US" b="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gm:t>
    </dgm:pt>
    <dgm:pt modelId="{F47063EE-4B58-4EDE-A4F2-A4BD81B82F21}" type="parTrans" cxnId="{0D51BD2E-4619-469B-B233-EBAC3D4D0BA6}">
      <dgm:prSet/>
      <dgm:spPr/>
      <dgm:t>
        <a:bodyPr/>
        <a:lstStyle/>
        <a:p>
          <a:endParaRPr lang="en-US"/>
        </a:p>
      </dgm:t>
    </dgm:pt>
    <dgm:pt modelId="{8C8A9736-03DA-4B1C-A590-10B4AD89452B}" type="sibTrans" cxnId="{0D51BD2E-4619-469B-B233-EBAC3D4D0BA6}">
      <dgm:prSet/>
      <dgm:spPr/>
      <dgm:t>
        <a:bodyPr/>
        <a:lstStyle/>
        <a:p>
          <a:endParaRPr lang="en-US"/>
        </a:p>
      </dgm:t>
    </dgm:pt>
    <dgm:pt modelId="{8BAB5E6F-A65E-41DB-A296-0818B0E49F7C}">
      <dgm:prSet phldr="0"/>
      <dgm:spPr/>
      <dgm:t>
        <a:bodyPr/>
        <a:lstStyle/>
        <a:p>
          <a:pPr>
            <a:defRPr b="1"/>
          </a:pPr>
          <a:r>
            <a:rPr lang="fa-IR" dirty="0">
              <a:latin typeface="IRAN SansMobileNoEn" panose="020B0506030804020204" pitchFamily="34" charset="-78"/>
              <a:cs typeface="0 Nazanin" panose="00000400000000000000" pitchFamily="2" charset="-78"/>
            </a:rPr>
            <a:t>جمع بندی و نگارش پایان نامه</a:t>
          </a:r>
          <a:endParaRPr lang="en-US" b="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gm:t>
    </dgm:pt>
    <dgm:pt modelId="{886842C6-3EFC-4BE7-B417-415595758830}" type="parTrans" cxnId="{66B49C6C-FAFD-47B4-BF22-05A295C23D4E}">
      <dgm:prSet/>
      <dgm:spPr/>
      <dgm:t>
        <a:bodyPr/>
        <a:lstStyle/>
        <a:p>
          <a:endParaRPr lang="en-US"/>
        </a:p>
      </dgm:t>
    </dgm:pt>
    <dgm:pt modelId="{B407F4C3-8FC9-4E91-A0EC-6B33713CC9A5}" type="sibTrans" cxnId="{66B49C6C-FAFD-47B4-BF22-05A295C23D4E}">
      <dgm:prSet/>
      <dgm:spPr/>
      <dgm:t>
        <a:bodyPr/>
        <a:lstStyle/>
        <a:p>
          <a:endParaRPr lang="en-US"/>
        </a:p>
      </dgm:t>
    </dgm:pt>
    <dgm:pt modelId="{8B9AF88A-E1F7-4D3A-905F-87228D6A8655}">
      <dgm:prSet phldr="0"/>
      <dgm:spPr/>
      <dgm:t>
        <a:bodyPr/>
        <a:lstStyle/>
        <a:p>
          <a:pPr>
            <a:defRPr b="1"/>
          </a:pPr>
          <a:r>
            <a:rPr lang="fa-IR" dirty="0">
              <a:latin typeface="IRAN SansMobileNoEn" panose="020B0506030804020204" pitchFamily="34" charset="-78"/>
              <a:cs typeface="0 Nazanin" panose="00000400000000000000" pitchFamily="2" charset="-78"/>
            </a:rPr>
            <a:t>نگارش مقاله</a:t>
          </a:r>
          <a:endParaRPr lang="en-US" b="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gm:t>
    </dgm:pt>
    <dgm:pt modelId="{933A8FED-7B84-4ED0-B6AA-2EE26A89B8EA}" type="parTrans" cxnId="{E1474FF3-8E3C-4B30-985C-CE88BA0FE324}">
      <dgm:prSet/>
      <dgm:spPr/>
      <dgm:t>
        <a:bodyPr/>
        <a:lstStyle/>
        <a:p>
          <a:endParaRPr lang="en-US"/>
        </a:p>
      </dgm:t>
    </dgm:pt>
    <dgm:pt modelId="{F11DD6EC-352C-4A0E-84AA-FEBE2F06BCF9}" type="sibTrans" cxnId="{E1474FF3-8E3C-4B30-985C-CE88BA0FE324}">
      <dgm:prSet/>
      <dgm:spPr/>
      <dgm:t>
        <a:bodyPr/>
        <a:lstStyle/>
        <a:p>
          <a:endParaRPr lang="en-US"/>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custLinFactNeighborY="0"/>
      <dgm:spPr>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1"/>
        </a:solidFill>
        <a:ln>
          <a:solidFill>
            <a:srgbClr val="4F5945"/>
          </a:solidFill>
        </a:ln>
      </dgm:spPr>
    </dgm:pt>
    <dgm:pt modelId="{5B7FC7CF-F58D-48D5-8BCC-38D6EE87890B}" type="pres">
      <dgm:prSet presAssocID="{58FF46FB-368D-4E9C-A650-0513B8879DA8}" presName="Ellipse" presStyleLbl="fgAcc1" presStyleIdx="1" presStyleCnt="6"/>
      <dgm:spPr>
        <a:solidFill>
          <a:schemeClr val="tx2">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1"/>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dgm:pt>
    <dgm:pt modelId="{B1A1A837-F261-404B-A808-B2F4154CE8A2}" type="pres">
      <dgm:prSet presAssocID="{D05E1923-5021-40F7-B4EF-E582E23A699D}" presName="Ellipse" presStyleLbl="fgAcc1" presStyleIdx="2" presStyleCnt="6"/>
      <dgm:spPr>
        <a:solidFill>
          <a:schemeClr val="tx2">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custLinFactNeighborX="6552" custLinFactNeighborY="53234">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1"/>
        </a:solidFill>
        <a:ln>
          <a:solidFill>
            <a:schemeClr val="accent1"/>
          </a:solidFill>
        </a:ln>
      </dgm:spPr>
    </dgm:pt>
    <dgm:pt modelId="{5D519322-C1DD-47AE-92C0-13575134BC76}" type="pres">
      <dgm:prSet presAssocID="{FA8F44BD-C8C7-462C-9756-1EC498E86842}" presName="Ellipse" presStyleLbl="fgAcc1" presStyleIdx="3" presStyleCnt="6"/>
      <dgm:spPr>
        <a:solidFill>
          <a:srgbClr val="CCD8D6">
            <a:alpha val="90000"/>
          </a:srgb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dgm:spPr>
        <a:noFill/>
        <a:ln w="12700" cap="flat" cmpd="sng" algn="ctr">
          <a:solidFill>
            <a:schemeClr val="accent1"/>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dgm:pt>
    <dgm:pt modelId="{515AAB83-BD07-4B9E-9A3B-858C0B126F9C}" type="pres">
      <dgm:prSet presAssocID="{8BAB5E6F-A65E-41DB-A296-0818B0E49F7C}" presName="Ellipse" presStyleLbl="fgAcc1" presStyleIdx="4" presStyleCnt="6"/>
      <dgm:spPr>
        <a:solidFill>
          <a:schemeClr val="tx2">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1"/>
        </a:solidFill>
        <a:ln>
          <a:solidFill>
            <a:schemeClr val="accent1"/>
          </a:solidFill>
        </a:ln>
      </dgm:spPr>
    </dgm:pt>
    <dgm:pt modelId="{A22B1C16-7FF0-4DBE-B32E-E43FEB1E2EAC}" type="pres">
      <dgm:prSet presAssocID="{8B9AF88A-E1F7-4D3A-905F-87228D6A8655}" presName="Ellipse" presStyleLbl="fgAcc1" presStyleIdx="5" presStyleCnt="6"/>
      <dgm:spPr>
        <a:solidFill>
          <a:srgbClr val="CCD8D6">
            <a:alpha val="90000"/>
          </a:srgb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070CED43-982E-487C-9CC2-CFAEABD4D2D8}" type="pres">
      <dgm:prSet presAssocID="{8B9AF88A-E1F7-4D3A-905F-87228D6A8655}" presName="EmptyPlaceHolder" presStyleCnt="0"/>
      <dgm:spPr/>
    </dgm:pt>
  </dgm:ptLst>
  <dgm:cxnLst>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4876CF51-F110-4E25-8FD4-08D25B4B0AB8}" srcId="{D05E1923-5021-40F7-B4EF-E582E23A699D}" destId="{579089A8-5362-4BA4-9163-D19228C1808F}" srcOrd="0" destOrd="0" parTransId="{FB2DEB6E-B29F-4E51-960A-23ECC62EBF38}" sibTransId="{1C5328B1-AC18-4CF7-A034-BB0592F4A2A1}"/>
    <dgm:cxn modelId="{B9F0B583-D02F-4EF4-83A8-DFD7B32B9433}" type="presOf" srcId="{9A875394-CA1E-4432-AEEB-9054FCFF5E0E}" destId="{D2143A46-815A-49BF-9455-C0385022444F}"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DF1ABFB3-B399-406F-91BD-DCDF9A38526B}">
      <dgm:prSet phldrT="[Text]" phldr="0" custT="1"/>
      <dgm:spPr/>
      <dgm:t>
        <a:bodyPr/>
        <a:lstStyle/>
        <a:p>
          <a:endParaRPr lang="en-US" sz="1600" b="0" i="0" dirty="0">
            <a:solidFill>
              <a:schemeClr val="accent3"/>
            </a:solidFill>
            <a:latin typeface="Gill Sans Nova Light" panose="020B0302020104020203" pitchFamily="34" charset="0"/>
            <a:cs typeface="Gill Sans Light" panose="020B0302020104020203" pitchFamily="34" charset="-79"/>
          </a:endParaRPr>
        </a:p>
      </dgm:t>
    </dgm:pt>
    <dgm:pt modelId="{78CB0E27-958C-4066-A189-8B36505E8204}" type="parTrans" cxnId="{15319551-A9EA-462E-845B-E5251E84291F}">
      <dgm:prSet/>
      <dgm:spPr/>
      <dgm:t>
        <a:bodyPr/>
        <a:lstStyle/>
        <a:p>
          <a:endParaRPr lang="en-US"/>
        </a:p>
      </dgm:t>
    </dgm:pt>
    <dgm:pt modelId="{70E4A1D3-514E-4327-991D-5CC9C6B41885}" type="sibTrans" cxnId="{15319551-A9EA-462E-845B-E5251E84291F}">
      <dgm:prSet/>
      <dgm:spPr/>
      <dgm:t>
        <a:bodyPr/>
        <a:lstStyle/>
        <a:p>
          <a:endParaRPr lang="en-US"/>
        </a:p>
      </dgm:t>
    </dgm:pt>
    <dgm:pt modelId="{58FF46FB-368D-4E9C-A650-0513B8879DA8}">
      <dgm:prSet phldr="0" custT="1"/>
      <dgm:spPr/>
      <dgm:t>
        <a:bodyPr/>
        <a:lstStyle/>
        <a:p>
          <a:pPr algn="ctr">
            <a:defRPr b="1"/>
          </a:pPr>
          <a:r>
            <a:rPr lang="fa-IR" sz="1400" b="1" dirty="0">
              <a:solidFill>
                <a:schemeClr val="accent3"/>
              </a:solidFill>
              <a:latin typeface="IRAN SansMobileNoEn" panose="020B0506030804020204" pitchFamily="34" charset="-78"/>
              <a:cs typeface="IRAN SansMobileNoEn" panose="020B0506030804020204" pitchFamily="34" charset="-78"/>
            </a:rPr>
            <a:t>طراحی ایده بر اساس </a:t>
          </a:r>
          <a:r>
            <a:rPr lang="fa-IR" sz="1400" b="1" dirty="0">
              <a:solidFill>
                <a:srgbClr val="FF0000"/>
              </a:solidFill>
              <a:latin typeface="IRAN SansMobileNoEn" panose="020B0506030804020204" pitchFamily="34" charset="-78"/>
              <a:cs typeface="IRAN SansMobileNoEn" panose="020B0506030804020204" pitchFamily="34" charset="-78"/>
            </a:rPr>
            <a:t>نیاز بازار</a:t>
          </a:r>
          <a:endParaRPr lang="en-US" sz="1400" b="1" dirty="0">
            <a:solidFill>
              <a:srgbClr val="FF0000"/>
            </a:solidFill>
            <a:latin typeface="IRAN SansMobileNoEn" panose="020B0506030804020204" pitchFamily="34" charset="-78"/>
            <a:ea typeface="Baskerville" panose="02020502070401020303" pitchFamily="18" charset="0"/>
            <a:cs typeface="IRAN SansMobileNoEn" panose="020B0506030804020204" pitchFamily="34" charset="-78"/>
          </a:endParaRPr>
        </a:p>
      </dgm:t>
    </dgm:pt>
    <dgm:pt modelId="{11DFA284-5E99-474D-BF05-364A45269DC7}" type="parTrans" cxnId="{C5645B39-CB65-4A0A-B369-E455C3B827C3}">
      <dgm:prSet/>
      <dgm:spPr/>
      <dgm:t>
        <a:bodyPr/>
        <a:lstStyle/>
        <a:p>
          <a:endParaRPr lang="en-US"/>
        </a:p>
      </dgm:t>
    </dgm:pt>
    <dgm:pt modelId="{CFA40740-0682-470C-AD5A-CFF53CD12BD2}" type="sibTrans" cxnId="{C5645B39-CB65-4A0A-B369-E455C3B827C3}">
      <dgm:prSet/>
      <dgm:spPr/>
      <dgm:t>
        <a:bodyPr/>
        <a:lstStyle/>
        <a:p>
          <a:endParaRPr lang="en-US"/>
        </a:p>
      </dgm:t>
    </dgm:pt>
    <dgm:pt modelId="{9A875394-CA1E-4432-AEEB-9054FCFF5E0E}">
      <dgm:prSet phldr="0" custT="1"/>
      <dgm:spPr/>
      <dgm:t>
        <a:bodyPr/>
        <a:lstStyle/>
        <a:p>
          <a:pPr algn="ctr"/>
          <a:r>
            <a:rPr lang="fa-IR" sz="1200" b="1" i="0" dirty="0">
              <a:solidFill>
                <a:schemeClr val="accent3"/>
              </a:solidFill>
              <a:latin typeface="IRAN SansMobileNoEn" panose="020B0506030804020204" pitchFamily="34" charset="-78"/>
              <a:cs typeface="IRAN SansMobileNoEn" panose="020B0506030804020204" pitchFamily="34" charset="-78"/>
            </a:rPr>
            <a:t>استاد راهنما و مذاکره با </a:t>
          </a:r>
          <a:r>
            <a:rPr lang="fa-IR" sz="1200" b="1" i="0" dirty="0">
              <a:solidFill>
                <a:srgbClr val="FF0000"/>
              </a:solidFill>
              <a:latin typeface="IRAN SansMobileNoEn" panose="020B0506030804020204" pitchFamily="34" charset="-78"/>
              <a:cs typeface="IRAN SansMobileNoEn" panose="020B0506030804020204" pitchFamily="34" charset="-78"/>
            </a:rPr>
            <a:t>تولید کننده</a:t>
          </a:r>
          <a:endParaRPr lang="en-US" sz="1200" b="1" i="0" dirty="0">
            <a:solidFill>
              <a:srgbClr val="FF0000"/>
            </a:solidFill>
            <a:latin typeface="IRAN SansMobileNoEn" panose="020B0506030804020204" pitchFamily="34" charset="-78"/>
            <a:cs typeface="IRAN SansMobileNoEn" panose="020B0506030804020204" pitchFamily="34" charset="-78"/>
          </a:endParaRPr>
        </a:p>
      </dgm:t>
    </dgm:pt>
    <dgm:pt modelId="{FCC92BDD-6EA3-421D-9DA8-7D3A12D003B6}" type="parTrans" cxnId="{B659504B-18E4-4D89-A17C-34ABB280AE52}">
      <dgm:prSet/>
      <dgm:spPr/>
      <dgm:t>
        <a:bodyPr/>
        <a:lstStyle/>
        <a:p>
          <a:endParaRPr lang="en-US"/>
        </a:p>
      </dgm:t>
    </dgm:pt>
    <dgm:pt modelId="{0314452B-82A0-42F4-9551-DF00CFFC3580}" type="sibTrans" cxnId="{B659504B-18E4-4D89-A17C-34ABB280AE52}">
      <dgm:prSet/>
      <dgm:spPr/>
      <dgm:t>
        <a:bodyPr/>
        <a:lstStyle/>
        <a:p>
          <a:endParaRPr lang="en-US"/>
        </a:p>
      </dgm:t>
    </dgm:pt>
    <dgm:pt modelId="{D05E1923-5021-40F7-B4EF-E582E23A699D}">
      <dgm:prSet phldr="0"/>
      <dgm:spPr/>
      <dgm:t>
        <a:bodyPr/>
        <a:lstStyle/>
        <a:p>
          <a:pPr>
            <a:defRPr b="1"/>
          </a:pPr>
          <a:r>
            <a:rPr lang="fa-IR" b="1" dirty="0">
              <a:solidFill>
                <a:schemeClr val="accent3"/>
              </a:solidFill>
              <a:latin typeface="IRAN SansMobileNoEn" panose="020B0506030804020204" pitchFamily="34" charset="-78"/>
              <a:ea typeface="Baskerville" panose="02020502070401020303" pitchFamily="18" charset="0"/>
              <a:cs typeface="IRAN SansMobileNoEn" panose="020B0506030804020204" pitchFamily="34" charset="-78"/>
            </a:rPr>
            <a:t>نگارش </a:t>
          </a:r>
          <a:r>
            <a:rPr lang="fa-IR" b="1" dirty="0">
              <a:latin typeface="IRAN SansMobileNoEn" panose="020B0506030804020204" pitchFamily="34" charset="-78"/>
              <a:cs typeface="IRAN SansMobileNoEn" panose="020B0506030804020204" pitchFamily="34" charset="-78"/>
            </a:rPr>
            <a:t>پروپوزال</a:t>
          </a:r>
          <a:endParaRPr lang="en-US" b="1" dirty="0">
            <a:solidFill>
              <a:schemeClr val="accent3"/>
            </a:solidFill>
            <a:latin typeface="IRAN SansMobileNoEn" panose="020B0506030804020204" pitchFamily="34" charset="-78"/>
            <a:ea typeface="Baskerville" panose="02020502070401020303" pitchFamily="18" charset="0"/>
            <a:cs typeface="IRAN SansMobileNoEn" panose="020B0506030804020204" pitchFamily="34" charset="-78"/>
          </a:endParaRPr>
        </a:p>
      </dgm:t>
    </dgm:pt>
    <dgm:pt modelId="{FD6C5CD2-9CED-4BE6-89CD-A5A5CCE63B3E}" type="parTrans" cxnId="{72C4D6D9-419A-42C1-A76D-84599F65BB08}">
      <dgm:prSet/>
      <dgm:spPr/>
      <dgm:t>
        <a:bodyPr/>
        <a:lstStyle/>
        <a:p>
          <a:endParaRPr lang="en-US"/>
        </a:p>
      </dgm:t>
    </dgm:pt>
    <dgm:pt modelId="{F020958C-EF86-4274-85F9-318F2792F7B6}" type="sibTrans" cxnId="{72C4D6D9-419A-42C1-A76D-84599F65BB08}">
      <dgm:prSet/>
      <dgm:spPr/>
      <dgm:t>
        <a:bodyPr/>
        <a:lstStyle/>
        <a:p>
          <a:endParaRPr lang="en-US"/>
        </a:p>
      </dgm:t>
    </dgm:pt>
    <dgm:pt modelId="{FA8F44BD-C8C7-462C-9756-1EC498E86842}">
      <dgm:prSet phldr="0"/>
      <dgm:spPr/>
      <dgm:t>
        <a:bodyPr/>
        <a:lstStyle/>
        <a:p>
          <a:pPr algn="ctr">
            <a:defRPr b="1"/>
          </a:pPr>
          <a:r>
            <a:rPr lang="en-US" b="0" dirty="0">
              <a:solidFill>
                <a:schemeClr val="accent3"/>
              </a:solidFill>
              <a:latin typeface="Baskerville Old Face" panose="02020602080505020303" pitchFamily="18" charset="77"/>
              <a:ea typeface="Baskerville" panose="02020502070401020303" pitchFamily="18" charset="0"/>
            </a:rPr>
            <a:t> </a:t>
          </a:r>
          <a:r>
            <a:rPr lang="fa-IR" dirty="0">
              <a:latin typeface="IRAN SansMobileNoEn" panose="020B0506030804020204" pitchFamily="34" charset="-78"/>
              <a:cs typeface="IRAN SansMobileNoEn" panose="020B0506030804020204" pitchFamily="34" charset="-78"/>
            </a:rPr>
            <a:t>دریافت نتایج</a:t>
          </a:r>
          <a:endParaRPr lang="en-US" b="0" dirty="0">
            <a:solidFill>
              <a:schemeClr val="accent3"/>
            </a:solidFill>
            <a:latin typeface="IRAN SansMobileNoEn" panose="020B0506030804020204" pitchFamily="34" charset="-78"/>
            <a:ea typeface="Baskerville" panose="02020502070401020303" pitchFamily="18" charset="0"/>
            <a:cs typeface="IRAN SansMobileNoEn" panose="020B0506030804020204" pitchFamily="34" charset="-78"/>
          </a:endParaRPr>
        </a:p>
      </dgm:t>
    </dgm:pt>
    <dgm:pt modelId="{F47063EE-4B58-4EDE-A4F2-A4BD81B82F21}" type="parTrans" cxnId="{0D51BD2E-4619-469B-B233-EBAC3D4D0BA6}">
      <dgm:prSet/>
      <dgm:spPr/>
      <dgm:t>
        <a:bodyPr/>
        <a:lstStyle/>
        <a:p>
          <a:endParaRPr lang="en-US"/>
        </a:p>
      </dgm:t>
    </dgm:pt>
    <dgm:pt modelId="{8C8A9736-03DA-4B1C-A590-10B4AD89452B}" type="sibTrans" cxnId="{0D51BD2E-4619-469B-B233-EBAC3D4D0BA6}">
      <dgm:prSet/>
      <dgm:spPr/>
      <dgm:t>
        <a:bodyPr/>
        <a:lstStyle/>
        <a:p>
          <a:endParaRPr lang="en-US"/>
        </a:p>
      </dgm:t>
    </dgm:pt>
    <dgm:pt modelId="{332BC85C-1CF3-4F8F-ACB7-5B6D53744AE1}">
      <dgm:prSet phldr="0" custT="1"/>
      <dgm:spPr/>
      <dgm:t>
        <a:bodyPr/>
        <a:lstStyle/>
        <a:p>
          <a:pPr algn="ctr">
            <a:defRPr b="1"/>
          </a:pPr>
          <a:r>
            <a:rPr lang="fa-IR" sz="1200" b="0" i="0" dirty="0">
              <a:solidFill>
                <a:schemeClr val="accent3"/>
              </a:solidFill>
              <a:latin typeface="Gill Sans Nova Light" panose="020B0302020104020203" pitchFamily="34" charset="0"/>
              <a:cs typeface="0 Nazanin" panose="00000400000000000000" pitchFamily="2" charset="-78"/>
            </a:rPr>
            <a:t>تولید نمونه ی اولیه.</a:t>
          </a:r>
        </a:p>
        <a:p>
          <a:pPr algn="ctr">
            <a:defRPr b="1"/>
          </a:pPr>
          <a:r>
            <a:rPr lang="fa-IR" sz="1200" b="0" i="0" dirty="0">
              <a:solidFill>
                <a:schemeClr val="accent3"/>
              </a:solidFill>
              <a:latin typeface="Gill Sans Nova Light" panose="020B0302020104020203" pitchFamily="34" charset="0"/>
              <a:cs typeface="0 Nazanin" panose="00000400000000000000" pitchFamily="2" charset="-78"/>
            </a:rPr>
            <a:t>.</a:t>
          </a:r>
          <a:r>
            <a:rPr lang="fa-IR" sz="1200" b="1" i="0" dirty="0">
              <a:solidFill>
                <a:srgbClr val="FF0000"/>
              </a:solidFill>
              <a:latin typeface="Gill Sans Nova Light" panose="020B0302020104020203" pitchFamily="34" charset="0"/>
              <a:cs typeface="0 Nazanin" panose="00000400000000000000" pitchFamily="2" charset="-78"/>
            </a:rPr>
            <a:t>واحد فناوری در پارک علم و فناوری </a:t>
          </a:r>
        </a:p>
        <a:p>
          <a:pPr algn="ctr">
            <a:defRPr b="1"/>
          </a:pPr>
          <a:r>
            <a:rPr lang="fa-IR" sz="1200" b="0" i="0" dirty="0">
              <a:solidFill>
                <a:schemeClr val="accent3"/>
              </a:solidFill>
              <a:latin typeface="Gill Sans Nova Light" panose="020B0302020104020203" pitchFamily="34" charset="0"/>
              <a:cs typeface="0 Nazanin" panose="00000400000000000000" pitchFamily="2" charset="-78"/>
            </a:rPr>
            <a:t>ثبت در اداره مالکیت معنوی</a:t>
          </a:r>
          <a:endParaRPr lang="en-US" sz="1200" b="0" i="0" dirty="0">
            <a:solidFill>
              <a:schemeClr val="accent3"/>
            </a:solidFill>
            <a:latin typeface="Gill Sans Nova Light" panose="020B0302020104020203" pitchFamily="34" charset="0"/>
            <a:cs typeface="0 Nazanin" panose="00000400000000000000" pitchFamily="2" charset="-78"/>
          </a:endParaRPr>
        </a:p>
        <a:p>
          <a:pPr algn="ctr">
            <a:defRPr b="1"/>
          </a:pPr>
          <a:r>
            <a:rPr lang="fa-IR" sz="1200" b="1" i="0" dirty="0">
              <a:solidFill>
                <a:srgbClr val="FF0000"/>
              </a:solidFill>
              <a:latin typeface="Gill Sans Nova Light" panose="020B0302020104020203" pitchFamily="34" charset="0"/>
              <a:cs typeface="0 Nazanin" panose="00000400000000000000" pitchFamily="2" charset="-78"/>
            </a:rPr>
            <a:t>ثبت شرکت تولید کننده</a:t>
          </a:r>
          <a:endParaRPr lang="en-US" sz="1200" b="0" i="0" dirty="0">
            <a:solidFill>
              <a:schemeClr val="accent3"/>
            </a:solidFill>
            <a:latin typeface="Gill Sans Nova Light" panose="020B0302020104020203" pitchFamily="34" charset="0"/>
            <a:cs typeface="0 Nazanin" panose="00000400000000000000" pitchFamily="2" charset="-78"/>
          </a:endParaRPr>
        </a:p>
      </dgm:t>
    </dgm:pt>
    <dgm:pt modelId="{99F218FD-90FE-450E-A368-B3E3677E74E8}" type="parTrans" cxnId="{2617C475-F537-46A6-ADE1-4EB764853601}">
      <dgm:prSet/>
      <dgm:spPr/>
      <dgm:t>
        <a:bodyPr/>
        <a:lstStyle/>
        <a:p>
          <a:endParaRPr lang="en-US"/>
        </a:p>
      </dgm:t>
    </dgm:pt>
    <dgm:pt modelId="{8D1CC686-B05C-4470-A959-236CC9C8BB70}" type="sibTrans" cxnId="{2617C475-F537-46A6-ADE1-4EB764853601}">
      <dgm:prSet/>
      <dgm:spPr/>
      <dgm:t>
        <a:bodyPr/>
        <a:lstStyle/>
        <a:p>
          <a:endParaRPr lang="en-US"/>
        </a:p>
      </dgm:t>
    </dgm:pt>
    <dgm:pt modelId="{8B9AF88A-E1F7-4D3A-905F-87228D6A8655}">
      <dgm:prSet phldr="0"/>
      <dgm:spPr/>
      <dgm:t>
        <a:bodyPr/>
        <a:lstStyle/>
        <a:p>
          <a:pPr algn="ctr">
            <a:defRPr b="1"/>
          </a:pPr>
          <a:r>
            <a:rPr lang="fa-IR" dirty="0">
              <a:latin typeface="IRAN SansMobileNoEn" panose="020B0506030804020204" pitchFamily="34" charset="-78"/>
              <a:cs typeface="IRAN SansMobileNoEn" panose="020B0506030804020204" pitchFamily="34" charset="-78"/>
            </a:rPr>
            <a:t>نگارش مقاله</a:t>
          </a:r>
          <a:endParaRPr lang="en-US" b="0" dirty="0">
            <a:solidFill>
              <a:schemeClr val="accent3"/>
            </a:solidFill>
            <a:latin typeface="IRAN SansMobileNoEn" panose="020B0506030804020204" pitchFamily="34" charset="-78"/>
            <a:ea typeface="Baskerville" panose="02020502070401020303" pitchFamily="18" charset="0"/>
            <a:cs typeface="IRAN SansMobileNoEn" panose="020B0506030804020204" pitchFamily="34" charset="-78"/>
          </a:endParaRPr>
        </a:p>
      </dgm:t>
    </dgm:pt>
    <dgm:pt modelId="{933A8FED-7B84-4ED0-B6AA-2EE26A89B8EA}" type="parTrans" cxnId="{E1474FF3-8E3C-4B30-985C-CE88BA0FE324}">
      <dgm:prSet/>
      <dgm:spPr/>
      <dgm:t>
        <a:bodyPr/>
        <a:lstStyle/>
        <a:p>
          <a:endParaRPr lang="en-US"/>
        </a:p>
      </dgm:t>
    </dgm:pt>
    <dgm:pt modelId="{F11DD6EC-352C-4A0E-84AA-FEBE2F06BCF9}" type="sibTrans" cxnId="{E1474FF3-8E3C-4B30-985C-CE88BA0FE324}">
      <dgm:prSet/>
      <dgm:spPr/>
      <dgm:t>
        <a:bodyPr/>
        <a:lstStyle/>
        <a:p>
          <a:endParaRPr lang="en-US"/>
        </a:p>
      </dgm:t>
    </dgm:pt>
    <dgm:pt modelId="{F61D1A65-04EE-4D77-BD2C-8334E4C1B63F}">
      <dgm:prSet custT="1"/>
      <dgm:spPr/>
      <dgm:t>
        <a:bodyPr/>
        <a:lstStyle/>
        <a:p>
          <a:endParaRPr lang="fa-IR" sz="1200" b="0" i="0" dirty="0">
            <a:solidFill>
              <a:schemeClr val="accent3"/>
            </a:solidFill>
            <a:latin typeface="Gill Sans Nova Light" panose="020B0302020104020203" pitchFamily="34" charset="0"/>
          </a:endParaRPr>
        </a:p>
      </dgm:t>
    </dgm:pt>
    <dgm:pt modelId="{C7F54631-3C04-46CB-86C6-8F24846542EC}" type="parTrans" cxnId="{E21CB623-4E9C-4E50-8CB2-F84958F661FC}">
      <dgm:prSet/>
      <dgm:spPr/>
      <dgm:t>
        <a:bodyPr/>
        <a:lstStyle/>
        <a:p>
          <a:pPr rtl="1"/>
          <a:endParaRPr lang="fa-IR"/>
        </a:p>
      </dgm:t>
    </dgm:pt>
    <dgm:pt modelId="{31C0FDC5-ACA4-462D-AE28-059F3E9A357E}" type="sibTrans" cxnId="{E21CB623-4E9C-4E50-8CB2-F84958F661FC}">
      <dgm:prSet/>
      <dgm:spPr/>
      <dgm:t>
        <a:bodyPr/>
        <a:lstStyle/>
        <a:p>
          <a:pPr rtl="1"/>
          <a:endParaRPr lang="fa-IR"/>
        </a:p>
      </dgm:t>
    </dgm:pt>
    <dgm:pt modelId="{BBA9122E-8630-4023-B143-2265770CCA5A}">
      <dgm:prSet custT="1"/>
      <dgm:spPr/>
      <dgm:t>
        <a:bodyPr/>
        <a:lstStyle/>
        <a:p>
          <a:endParaRPr lang="fa-IR" sz="1600" b="0" i="0" dirty="0">
            <a:solidFill>
              <a:schemeClr val="accent3"/>
            </a:solidFill>
            <a:latin typeface="Gill Sans Nova Light" panose="020B0302020104020203" pitchFamily="34" charset="0"/>
          </a:endParaRPr>
        </a:p>
      </dgm:t>
    </dgm:pt>
    <dgm:pt modelId="{CDAE9B49-77F8-4CB6-AD09-B8E25A4B3E44}" type="parTrans" cxnId="{DCA70F49-D829-4926-B12B-594633560235}">
      <dgm:prSet/>
      <dgm:spPr/>
      <dgm:t>
        <a:bodyPr/>
        <a:lstStyle/>
        <a:p>
          <a:pPr rtl="1"/>
          <a:endParaRPr lang="fa-IR"/>
        </a:p>
      </dgm:t>
    </dgm:pt>
    <dgm:pt modelId="{D6000078-EAB2-44BC-B3AA-B6F23D09D90F}" type="sibTrans" cxnId="{DCA70F49-D829-4926-B12B-594633560235}">
      <dgm:prSet/>
      <dgm:spPr/>
      <dgm:t>
        <a:bodyPr/>
        <a:lstStyle/>
        <a:p>
          <a:pPr rtl="1"/>
          <a:endParaRPr lang="fa-IR"/>
        </a:p>
      </dgm:t>
    </dgm:pt>
    <dgm:pt modelId="{4A600BC2-18FB-4E5E-94F7-5FADA428FB7B}">
      <dgm:prSet/>
      <dgm:spPr/>
      <dgm:t>
        <a:bodyPr/>
        <a:lstStyle/>
        <a:p>
          <a:pPr algn="ctr">
            <a:defRPr b="1"/>
          </a:pPr>
          <a:r>
            <a:rPr lang="fa-IR" b="1" i="0" dirty="0">
              <a:solidFill>
                <a:srgbClr val="FF0000"/>
              </a:solidFill>
              <a:latin typeface="Gill Sans Nova Light" panose="020B0302020104020203" pitchFamily="34" charset="0"/>
              <a:cs typeface="0 Nazanin" panose="00000400000000000000" pitchFamily="2" charset="-78"/>
            </a:rPr>
            <a:t>دریافت مجوز از سازمان غذا و دارو </a:t>
          </a:r>
          <a:r>
            <a:rPr lang="fa-IR" b="0" i="0" dirty="0">
              <a:solidFill>
                <a:schemeClr val="accent3"/>
              </a:solidFill>
              <a:latin typeface="Gill Sans Nova Light" panose="020B0302020104020203" pitchFamily="34" charset="0"/>
              <a:cs typeface="0 Nazanin" panose="00000400000000000000" pitchFamily="2" charset="-78"/>
            </a:rPr>
            <a:t>(تاییدهای آزمایشگاه های همکار تست های آنتی باکتریال. حساسیت مخاطی.جلدی. محصول نهایی و محصول اولیه)) اثبات </a:t>
          </a:r>
          <a:r>
            <a:rPr lang="fa-IR" dirty="0">
              <a:cs typeface="0 Nazanin" panose="00000400000000000000" pitchFamily="2" charset="-78"/>
            </a:rPr>
            <a:t>اثربخشی و کاربردی </a:t>
          </a:r>
          <a:endParaRPr lang="fa-IR" b="0" i="0" dirty="0">
            <a:solidFill>
              <a:schemeClr val="accent3"/>
            </a:solidFill>
            <a:latin typeface="Gill Sans Nova Light" panose="020B0302020104020203" pitchFamily="34" charset="0"/>
            <a:cs typeface="0 Nazanin" panose="00000400000000000000" pitchFamily="2" charset="-78"/>
          </a:endParaRPr>
        </a:p>
      </dgm:t>
    </dgm:pt>
    <dgm:pt modelId="{EC19E044-BB83-4C90-8424-0D7F72A9853C}" type="parTrans" cxnId="{DA71C4B0-58CD-48F8-9E39-BEF8135D4C1D}">
      <dgm:prSet/>
      <dgm:spPr/>
      <dgm:t>
        <a:bodyPr/>
        <a:lstStyle/>
        <a:p>
          <a:pPr rtl="1"/>
          <a:endParaRPr lang="fa-IR"/>
        </a:p>
      </dgm:t>
    </dgm:pt>
    <dgm:pt modelId="{0D803857-525A-40DE-B6CC-9C4BE7D2C6AE}" type="sibTrans" cxnId="{DA71C4B0-58CD-48F8-9E39-BEF8135D4C1D}">
      <dgm:prSet/>
      <dgm:spPr/>
      <dgm:t>
        <a:bodyPr/>
        <a:lstStyle/>
        <a:p>
          <a:pPr rtl="1"/>
          <a:endParaRPr lang="fa-IR"/>
        </a:p>
      </dgm:t>
    </dgm:pt>
    <dgm:pt modelId="{2DAB53E7-36B9-4229-BF16-B3740E3EF72A}">
      <dgm:prSet/>
      <dgm:spPr/>
      <dgm:t>
        <a:bodyPr/>
        <a:lstStyle/>
        <a:p>
          <a:pPr>
            <a:defRPr b="1"/>
          </a:pPr>
          <a:r>
            <a:rPr lang="fa-IR" b="0" i="0" dirty="0">
              <a:solidFill>
                <a:schemeClr val="accent3"/>
              </a:solidFill>
              <a:latin typeface="Gill Sans Nova Light" panose="020B0302020104020203" pitchFamily="34" charset="0"/>
              <a:cs typeface="0 Nazanin" panose="00000400000000000000" pitchFamily="2" charset="-78"/>
            </a:rPr>
            <a:t>اداره ی تجهیزات پزشکی (ثبت نام در </a:t>
          </a:r>
          <a:r>
            <a:rPr lang="en-US" b="0" i="0" dirty="0">
              <a:solidFill>
                <a:schemeClr val="accent3"/>
              </a:solidFill>
              <a:latin typeface="Gill Sans Nova Light" panose="020B0302020104020203" pitchFamily="34" charset="0"/>
              <a:cs typeface="0 Nazanin" panose="00000400000000000000" pitchFamily="2" charset="-78"/>
            </a:rPr>
            <a:t>IRC GTIN </a:t>
          </a:r>
          <a:r>
            <a:rPr lang="fa-IR" b="0" i="0" dirty="0">
              <a:solidFill>
                <a:schemeClr val="accent3"/>
              </a:solidFill>
              <a:latin typeface="Gill Sans Nova Light" panose="020B0302020104020203" pitchFamily="34" charset="0"/>
              <a:cs typeface="0 Nazanin" panose="00000400000000000000" pitchFamily="2" charset="-78"/>
            </a:rPr>
            <a:t>و دریافت شناسه تولید و پروانه ی تولید. (برون سپاری؟؟؟)</a:t>
          </a:r>
        </a:p>
      </dgm:t>
    </dgm:pt>
    <dgm:pt modelId="{737C08D0-9175-4A49-A00C-895997752B3A}" type="parTrans" cxnId="{1277D60A-DF12-44D9-B968-977586B23EC0}">
      <dgm:prSet/>
      <dgm:spPr/>
      <dgm:t>
        <a:bodyPr/>
        <a:lstStyle/>
        <a:p>
          <a:pPr rtl="1"/>
          <a:endParaRPr lang="fa-IR"/>
        </a:p>
      </dgm:t>
    </dgm:pt>
    <dgm:pt modelId="{AAE2BD43-E37B-4C90-BAA9-0A2352474734}" type="sibTrans" cxnId="{1277D60A-DF12-44D9-B968-977586B23EC0}">
      <dgm:prSet/>
      <dgm:spPr/>
      <dgm:t>
        <a:bodyPr/>
        <a:lstStyle/>
        <a:p>
          <a:pPr rtl="1"/>
          <a:endParaRPr lang="fa-IR"/>
        </a:p>
      </dgm:t>
    </dgm:pt>
    <dgm:pt modelId="{50379308-D41E-4240-91AF-0651D6D2E0A1}">
      <dgm:prSet/>
      <dgm:spPr/>
      <dgm:t>
        <a:bodyPr/>
        <a:lstStyle/>
        <a:p>
          <a:pPr>
            <a:defRPr b="1"/>
          </a:pPr>
          <a:r>
            <a:rPr lang="fa-IR" b="1" i="0" dirty="0">
              <a:solidFill>
                <a:srgbClr val="FF0000"/>
              </a:solidFill>
              <a:latin typeface="Gill Sans Nova Light" panose="020B0302020104020203" pitchFamily="34" charset="0"/>
              <a:cs typeface="0 Nazanin" panose="00000400000000000000" pitchFamily="2" charset="-78"/>
            </a:rPr>
            <a:t>مجوز سازمان نانو مقیاس</a:t>
          </a:r>
        </a:p>
      </dgm:t>
    </dgm:pt>
    <dgm:pt modelId="{12FD5826-28CA-4F8B-A186-F152996314C1}" type="parTrans" cxnId="{240D8A58-31B9-4E84-84F6-D17879A9F4EC}">
      <dgm:prSet/>
      <dgm:spPr/>
      <dgm:t>
        <a:bodyPr/>
        <a:lstStyle/>
        <a:p>
          <a:pPr rtl="1"/>
          <a:endParaRPr lang="fa-IR"/>
        </a:p>
      </dgm:t>
    </dgm:pt>
    <dgm:pt modelId="{53AADECC-E595-4D9A-B282-73B0E226B144}" type="sibTrans" cxnId="{240D8A58-31B9-4E84-84F6-D17879A9F4EC}">
      <dgm:prSet/>
      <dgm:spPr/>
      <dgm:t>
        <a:bodyPr/>
        <a:lstStyle/>
        <a:p>
          <a:pPr rtl="1"/>
          <a:endParaRPr lang="fa-IR"/>
        </a:p>
      </dgm:t>
    </dgm:pt>
    <dgm:pt modelId="{E771BCA2-4E3F-4134-98BA-43C5264727BB}">
      <dgm:prSet/>
      <dgm:spPr/>
      <dgm:t>
        <a:bodyPr/>
        <a:lstStyle/>
        <a:p>
          <a:pPr>
            <a:defRPr b="1"/>
          </a:pPr>
          <a:r>
            <a:rPr lang="fa-IR" b="0" i="0" dirty="0">
              <a:solidFill>
                <a:schemeClr val="accent3"/>
              </a:solidFill>
              <a:latin typeface="Gill Sans Nova Light" panose="020B0302020104020203" pitchFamily="34" charset="0"/>
              <a:cs typeface="0 Nazanin" panose="00000400000000000000" pitchFamily="2" charset="-78"/>
            </a:rPr>
            <a:t>وزارت صمت</a:t>
          </a:r>
        </a:p>
      </dgm:t>
    </dgm:pt>
    <dgm:pt modelId="{6DE0517B-D909-425B-91D7-2C41B3D3643F}" type="parTrans" cxnId="{1ABC3CA3-F4B5-4E25-8EE6-0EB4C4BCD94B}">
      <dgm:prSet/>
      <dgm:spPr/>
      <dgm:t>
        <a:bodyPr/>
        <a:lstStyle/>
        <a:p>
          <a:pPr rtl="1"/>
          <a:endParaRPr lang="fa-IR"/>
        </a:p>
      </dgm:t>
    </dgm:pt>
    <dgm:pt modelId="{1675114F-7620-4F97-98B3-1D8DA2EADD60}" type="sibTrans" cxnId="{1ABC3CA3-F4B5-4E25-8EE6-0EB4C4BCD94B}">
      <dgm:prSet/>
      <dgm:spPr/>
      <dgm:t>
        <a:bodyPr/>
        <a:lstStyle/>
        <a:p>
          <a:pPr rtl="1"/>
          <a:endParaRPr lang="fa-IR"/>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10" custLinFactNeighborY="0"/>
      <dgm:spPr>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9"/>
      <dgm:spPr>
        <a:solidFill>
          <a:schemeClr val="accent1"/>
        </a:solidFill>
        <a:ln>
          <a:solidFill>
            <a:srgbClr val="4F5945"/>
          </a:solidFill>
        </a:ln>
      </dgm:spPr>
    </dgm:pt>
    <dgm:pt modelId="{5B7FC7CF-F58D-48D5-8BCC-38D6EE87890B}" type="pres">
      <dgm:prSet presAssocID="{58FF46FB-368D-4E9C-A650-0513B8879DA8}" presName="Ellipse" presStyleLbl="fgAcc1" presStyleIdx="1" presStyleCnt="10"/>
      <dgm:spPr>
        <a:solidFill>
          <a:schemeClr val="tx2">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8">
        <dgm:presLayoutVars>
          <dgm:bulletEnabled val="1"/>
        </dgm:presLayoutVars>
      </dgm:prSet>
      <dgm:spPr/>
    </dgm:pt>
    <dgm:pt modelId="{8E3FB235-DF38-476B-9A0E-B1E583D50944}" type="pres">
      <dgm:prSet presAssocID="{58FF46FB-368D-4E9C-A650-0513B8879DA8}" presName="L1TextContainer" presStyleLbl="revTx" presStyleIdx="1" presStyleCnt="18" custLinFactY="-13951" custLinFactNeighborX="2890" custLinFactNeighborY="-100000">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9"/>
      <dgm:spPr>
        <a:noFill/>
        <a:ln w="12700" cap="flat" cmpd="sng" algn="ctr">
          <a:solidFill>
            <a:schemeClr val="accent1"/>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9" custLinFactY="-21652" custLinFactNeighborX="-81023" custLinFactNeighborY="-100000"/>
      <dgm:spPr/>
    </dgm:pt>
    <dgm:pt modelId="{B1A1A837-F261-404B-A808-B2F4154CE8A2}" type="pres">
      <dgm:prSet presAssocID="{D05E1923-5021-40F7-B4EF-E582E23A699D}" presName="Ellipse" presStyleLbl="fgAcc1" presStyleIdx="2" presStyleCnt="10"/>
      <dgm:spPr>
        <a:solidFill>
          <a:schemeClr val="tx2">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8">
        <dgm:presLayoutVars>
          <dgm:bulletEnabled val="1"/>
        </dgm:presLayoutVars>
      </dgm:prSet>
      <dgm:spPr/>
    </dgm:pt>
    <dgm:pt modelId="{223C5207-4FA2-4A6C-8F43-20BD55767C99}" type="pres">
      <dgm:prSet presAssocID="{D05E1923-5021-40F7-B4EF-E582E23A699D}" presName="L1TextContainer" presStyleLbl="revTx" presStyleIdx="3" presStyleCnt="18" custLinFactNeighborX="-65509" custLinFactNeighborY="86512">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9" custLinFactX="-2000000" custLinFactNeighborX="-2064000" custLinFactNeighborY="41"/>
      <dgm:spPr>
        <a:noFill/>
        <a:ln w="12700" cap="flat" cmpd="sng" algn="ctr">
          <a:solidFill>
            <a:schemeClr val="accent1">
              <a:hueOff val="0"/>
              <a:satOff val="0"/>
              <a:lumOff val="0"/>
              <a:alphaOff val="0"/>
            </a:schemeClr>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9" custLinFactX="27173" custLinFactNeighborX="100000" custLinFactNeighborY="-17572"/>
      <dgm:spPr>
        <a:solidFill>
          <a:schemeClr val="accent1"/>
        </a:solidFill>
        <a:ln>
          <a:solidFill>
            <a:schemeClr val="accent1"/>
          </a:solidFill>
        </a:ln>
      </dgm:spPr>
    </dgm:pt>
    <dgm:pt modelId="{5D519322-C1DD-47AE-92C0-13575134BC76}" type="pres">
      <dgm:prSet presAssocID="{FA8F44BD-C8C7-462C-9756-1EC498E86842}" presName="Ellipse" presStyleLbl="fgAcc1" presStyleIdx="3" presStyleCnt="10"/>
      <dgm:spPr>
        <a:solidFill>
          <a:srgbClr val="CCD8D6">
            <a:alpha val="90000"/>
          </a:srgb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8">
        <dgm:presLayoutVars>
          <dgm:bulletEnabled val="1"/>
        </dgm:presLayoutVars>
      </dgm:prSet>
      <dgm:spPr/>
    </dgm:pt>
    <dgm:pt modelId="{2D6C7916-1130-46A8-833B-A6278CBD2192}" type="pres">
      <dgm:prSet presAssocID="{FA8F44BD-C8C7-462C-9756-1EC498E86842}" presName="L1TextContainer" presStyleLbl="revTx" presStyleIdx="5" presStyleCnt="18" custLinFactNeighborX="-28419" custLinFactNeighborY="-63951">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9" custLinFactX="693570" custLinFactNeighborX="700000" custLinFactNeighborY="-2628"/>
      <dgm:spPr>
        <a:noFill/>
        <a:ln w="12700" cap="flat" cmpd="sng" algn="ctr">
          <a:solidFill>
            <a:schemeClr val="accent1"/>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3B7A526F-3240-4618-9632-176AF8B20941}" type="pres">
      <dgm:prSet presAssocID="{332BC85C-1CF3-4F8F-ACB7-5B6D53744AE1}" presName="composite" presStyleCnt="0"/>
      <dgm:spPr/>
    </dgm:pt>
    <dgm:pt modelId="{3C97C518-504F-4D30-95EB-F7B8435EEB61}" type="pres">
      <dgm:prSet presAssocID="{332BC85C-1CF3-4F8F-ACB7-5B6D53744AE1}" presName="ConnectorPoint" presStyleLbl="lnNode1" presStyleIdx="3"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BD9BB3B-CD46-482D-8E46-99998ABBEDD0}" type="pres">
      <dgm:prSet presAssocID="{332BC85C-1CF3-4F8F-ACB7-5B6D53744AE1}" presName="DropPinPlaceHolder" presStyleCnt="0"/>
      <dgm:spPr/>
    </dgm:pt>
    <dgm:pt modelId="{A224CE50-8C30-4615-841F-5B8C9CA88888}" type="pres">
      <dgm:prSet presAssocID="{332BC85C-1CF3-4F8F-ACB7-5B6D53744AE1}" presName="DropPin" presStyleLbl="alignNode1" presStyleIdx="3" presStyleCnt="9" custLinFactX="-300000" custLinFactY="100000" custLinFactNeighborX="-344326" custLinFactNeighborY="109548"/>
      <dgm:spPr/>
    </dgm:pt>
    <dgm:pt modelId="{D27B15EE-0B67-4028-B336-FD2096A6BF9D}" type="pres">
      <dgm:prSet presAssocID="{332BC85C-1CF3-4F8F-ACB7-5B6D53744AE1}" presName="Ellipse"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B93C4B0D-E80E-4632-9625-ED7D0AE9EDAA}" type="pres">
      <dgm:prSet presAssocID="{332BC85C-1CF3-4F8F-ACB7-5B6D53744AE1}" presName="L2TextContainer" presStyleLbl="revTx" presStyleIdx="6" presStyleCnt="18">
        <dgm:presLayoutVars>
          <dgm:bulletEnabled val="1"/>
        </dgm:presLayoutVars>
      </dgm:prSet>
      <dgm:spPr/>
    </dgm:pt>
    <dgm:pt modelId="{06570B89-7432-48C8-A18A-FC83B009F0F6}" type="pres">
      <dgm:prSet presAssocID="{332BC85C-1CF3-4F8F-ACB7-5B6D53744AE1}" presName="L1TextContainer" presStyleLbl="revTx" presStyleIdx="7" presStyleCnt="18" custScaleY="866285" custLinFactX="-19227" custLinFactY="115107" custLinFactNeighborX="-100000" custLinFactNeighborY="200000">
        <dgm:presLayoutVars>
          <dgm:chMax val="1"/>
          <dgm:chPref val="1"/>
          <dgm:bulletEnabled val="1"/>
        </dgm:presLayoutVars>
      </dgm:prSet>
      <dgm:spPr/>
    </dgm:pt>
    <dgm:pt modelId="{A49D987B-E0F0-4274-B897-A7C65D2C93A7}" type="pres">
      <dgm:prSet presAssocID="{332BC85C-1CF3-4F8F-ACB7-5B6D53744AE1}" presName="ConnectLine" presStyleLbl="sibTrans1D1" presStyleIdx="3" presStyleCnt="9" custLinFactX="-3670369" custLinFactNeighborX="-3700000" custLinFactNeighborY="60537"/>
      <dgm:spPr>
        <a:noFill/>
        <a:ln w="12700" cap="flat" cmpd="sng" algn="ctr">
          <a:solidFill>
            <a:schemeClr val="accent1">
              <a:hueOff val="0"/>
              <a:satOff val="0"/>
              <a:lumOff val="0"/>
              <a:alphaOff val="0"/>
            </a:schemeClr>
          </a:solidFill>
          <a:prstDash val="dash"/>
          <a:miter lim="800000"/>
        </a:ln>
        <a:effectLst/>
      </dgm:spPr>
    </dgm:pt>
    <dgm:pt modelId="{E10AB631-559B-42FC-B337-91227A546D67}" type="pres">
      <dgm:prSet presAssocID="{332BC85C-1CF3-4F8F-ACB7-5B6D53744AE1}" presName="EmptyPlaceHolder" presStyleCnt="0"/>
      <dgm:spPr/>
    </dgm:pt>
    <dgm:pt modelId="{FAF6E716-A95C-40F1-B74F-B4BECC46E15E}" type="pres">
      <dgm:prSet presAssocID="{8D1CC686-B05C-4470-A959-236CC9C8BB70}"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9"/>
      <dgm:spPr>
        <a:solidFill>
          <a:schemeClr val="accent1"/>
        </a:solidFill>
        <a:ln>
          <a:solidFill>
            <a:schemeClr val="accent1"/>
          </a:solidFill>
        </a:ln>
      </dgm:spPr>
    </dgm:pt>
    <dgm:pt modelId="{A22B1C16-7FF0-4DBE-B32E-E43FEB1E2EAC}" type="pres">
      <dgm:prSet presAssocID="{8B9AF88A-E1F7-4D3A-905F-87228D6A8655}" presName="Ellipse" presStyleLbl="fgAcc1" presStyleIdx="5" presStyleCnt="10"/>
      <dgm:spPr>
        <a:solidFill>
          <a:srgbClr val="CCD8D6">
            <a:alpha val="90000"/>
          </a:srgb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8">
        <dgm:presLayoutVars>
          <dgm:bulletEnabled val="1"/>
        </dgm:presLayoutVars>
      </dgm:prSet>
      <dgm:spPr/>
    </dgm:pt>
    <dgm:pt modelId="{3FA5D5AE-9CAE-4D19-9765-BCEE62095312}" type="pres">
      <dgm:prSet presAssocID="{8B9AF88A-E1F7-4D3A-905F-87228D6A8655}" presName="L1TextContainer" presStyleLbl="revTx" presStyleIdx="9" presStyleCnt="18" custLinFactNeighborX="-61248" custLinFactNeighborY="-98762">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9"/>
      <dgm:spPr>
        <a:noFill/>
        <a:ln w="12700" cap="flat" cmpd="sng" algn="ctr">
          <a:solidFill>
            <a:schemeClr val="accent1">
              <a:hueOff val="0"/>
              <a:satOff val="0"/>
              <a:lumOff val="0"/>
              <a:alphaOff val="0"/>
            </a:schemeClr>
          </a:solidFill>
          <a:prstDash val="dash"/>
          <a:miter lim="800000"/>
        </a:ln>
        <a:effectLst/>
      </dgm:spPr>
    </dgm:pt>
    <dgm:pt modelId="{070CED43-982E-487C-9CC2-CFAEABD4D2D8}" type="pres">
      <dgm:prSet presAssocID="{8B9AF88A-E1F7-4D3A-905F-87228D6A8655}" presName="EmptyPlaceHolder" presStyleCnt="0"/>
      <dgm:spPr/>
    </dgm:pt>
    <dgm:pt modelId="{5C452C4A-0421-47CE-95DD-71894F26A14B}" type="pres">
      <dgm:prSet presAssocID="{F11DD6EC-352C-4A0E-84AA-FEBE2F06BCF9}" presName="spaceBetweenRectangles" presStyleCnt="0"/>
      <dgm:spPr/>
    </dgm:pt>
    <dgm:pt modelId="{01C925F2-4042-429B-B1D8-0EF4A131C6F0}" type="pres">
      <dgm:prSet presAssocID="{4A600BC2-18FB-4E5E-94F7-5FADA428FB7B}" presName="composite" presStyleCnt="0"/>
      <dgm:spPr/>
    </dgm:pt>
    <dgm:pt modelId="{F5F04A81-5EF3-400C-9725-D0A6E2FF2CE4}" type="pres">
      <dgm:prSet presAssocID="{4A600BC2-18FB-4E5E-94F7-5FADA428FB7B}" presName="ConnectorPoint" presStyleLbl="lnNode1" presStyleIdx="5"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1F66DEF-C078-49C4-B9C8-FA9C09305830}" type="pres">
      <dgm:prSet presAssocID="{4A600BC2-18FB-4E5E-94F7-5FADA428FB7B}" presName="DropPinPlaceHolder" presStyleCnt="0"/>
      <dgm:spPr/>
    </dgm:pt>
    <dgm:pt modelId="{8B09F2CA-B1A0-4DAC-B423-E4E63038FF81}" type="pres">
      <dgm:prSet presAssocID="{4A600BC2-18FB-4E5E-94F7-5FADA428FB7B}" presName="DropPin" presStyleLbl="alignNode1" presStyleIdx="5" presStyleCnt="9"/>
      <dgm:spPr/>
    </dgm:pt>
    <dgm:pt modelId="{8856EC62-5FD5-4D4E-B641-1D6E6E37ACA0}" type="pres">
      <dgm:prSet presAssocID="{4A600BC2-18FB-4E5E-94F7-5FADA428FB7B}" presName="Ellipse"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84AE6A49-25AD-48AD-A2D2-01CDE7184E3D}" type="pres">
      <dgm:prSet presAssocID="{4A600BC2-18FB-4E5E-94F7-5FADA428FB7B}" presName="L2TextContainer" presStyleLbl="revTx" presStyleIdx="10" presStyleCnt="18">
        <dgm:presLayoutVars>
          <dgm:bulletEnabled val="1"/>
        </dgm:presLayoutVars>
      </dgm:prSet>
      <dgm:spPr/>
    </dgm:pt>
    <dgm:pt modelId="{3DD313D8-83BB-49EB-AE4D-EE4C694519A9}" type="pres">
      <dgm:prSet presAssocID="{4A600BC2-18FB-4E5E-94F7-5FADA428FB7B}" presName="L1TextContainer" presStyleLbl="revTx" presStyleIdx="11" presStyleCnt="18">
        <dgm:presLayoutVars>
          <dgm:chMax val="1"/>
          <dgm:chPref val="1"/>
          <dgm:bulletEnabled val="1"/>
        </dgm:presLayoutVars>
      </dgm:prSet>
      <dgm:spPr/>
    </dgm:pt>
    <dgm:pt modelId="{61FD39EF-5566-4AD4-9355-FAA759CA6FB4}" type="pres">
      <dgm:prSet presAssocID="{4A600BC2-18FB-4E5E-94F7-5FADA428FB7B}" presName="ConnectLine" presStyleLbl="sibTrans1D1" presStyleIdx="5" presStyleCnt="9"/>
      <dgm:spPr>
        <a:noFill/>
        <a:ln w="12700" cap="flat" cmpd="sng" algn="ctr">
          <a:solidFill>
            <a:schemeClr val="accent1">
              <a:hueOff val="0"/>
              <a:satOff val="0"/>
              <a:lumOff val="0"/>
              <a:alphaOff val="0"/>
            </a:schemeClr>
          </a:solidFill>
          <a:prstDash val="dash"/>
          <a:miter lim="800000"/>
        </a:ln>
        <a:effectLst/>
      </dgm:spPr>
    </dgm:pt>
    <dgm:pt modelId="{FBE4F446-C970-411B-8866-89773D1C1D4E}" type="pres">
      <dgm:prSet presAssocID="{4A600BC2-18FB-4E5E-94F7-5FADA428FB7B}" presName="EmptyPlaceHolder" presStyleCnt="0"/>
      <dgm:spPr/>
    </dgm:pt>
    <dgm:pt modelId="{6588D349-B97B-44BE-A6DE-52F6DD64245F}" type="pres">
      <dgm:prSet presAssocID="{0D803857-525A-40DE-B6CC-9C4BE7D2C6AE}" presName="spaceBetweenRectangles" presStyleCnt="0"/>
      <dgm:spPr/>
    </dgm:pt>
    <dgm:pt modelId="{DFE9128B-BA4A-4810-9070-B2109974B0E4}" type="pres">
      <dgm:prSet presAssocID="{2DAB53E7-36B9-4229-BF16-B3740E3EF72A}" presName="composite" presStyleCnt="0"/>
      <dgm:spPr/>
    </dgm:pt>
    <dgm:pt modelId="{12D0B2F5-70EF-402B-95D7-3FCBFB30FC10}" type="pres">
      <dgm:prSet presAssocID="{2DAB53E7-36B9-4229-BF16-B3740E3EF72A}" presName="ConnectorPoint" presStyleLbl="lnNode1" presStyleIdx="6"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5E3642BE-1D54-46EC-B6E5-FAF05E4F5ADD}" type="pres">
      <dgm:prSet presAssocID="{2DAB53E7-36B9-4229-BF16-B3740E3EF72A}" presName="DropPinPlaceHolder" presStyleCnt="0"/>
      <dgm:spPr/>
    </dgm:pt>
    <dgm:pt modelId="{06D168F5-C077-4BF7-B3D9-AB6BDEE26BFD}" type="pres">
      <dgm:prSet presAssocID="{2DAB53E7-36B9-4229-BF16-B3740E3EF72A}" presName="DropPin" presStyleLbl="alignNode1" presStyleIdx="6" presStyleCnt="9"/>
      <dgm:spPr/>
    </dgm:pt>
    <dgm:pt modelId="{308E73F1-0F97-496B-9475-7B9CD846A9E6}" type="pres">
      <dgm:prSet presAssocID="{2DAB53E7-36B9-4229-BF16-B3740E3EF72A}" presName="Ellipse"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3C0EC546-448F-44E2-814E-3D278BABD4D6}" type="pres">
      <dgm:prSet presAssocID="{2DAB53E7-36B9-4229-BF16-B3740E3EF72A}" presName="L2TextContainer" presStyleLbl="revTx" presStyleIdx="12" presStyleCnt="18">
        <dgm:presLayoutVars>
          <dgm:bulletEnabled val="1"/>
        </dgm:presLayoutVars>
      </dgm:prSet>
      <dgm:spPr/>
    </dgm:pt>
    <dgm:pt modelId="{BD9570B6-0011-46BA-AD51-C81852881390}" type="pres">
      <dgm:prSet presAssocID="{2DAB53E7-36B9-4229-BF16-B3740E3EF72A}" presName="L1TextContainer" presStyleLbl="revTx" presStyleIdx="13" presStyleCnt="18">
        <dgm:presLayoutVars>
          <dgm:chMax val="1"/>
          <dgm:chPref val="1"/>
          <dgm:bulletEnabled val="1"/>
        </dgm:presLayoutVars>
      </dgm:prSet>
      <dgm:spPr/>
    </dgm:pt>
    <dgm:pt modelId="{4856BFB2-C08B-4F93-B274-AE2277A9A68D}" type="pres">
      <dgm:prSet presAssocID="{2DAB53E7-36B9-4229-BF16-B3740E3EF72A}" presName="ConnectLine" presStyleLbl="sibTrans1D1" presStyleIdx="6" presStyleCnt="9"/>
      <dgm:spPr>
        <a:noFill/>
        <a:ln w="12700" cap="flat" cmpd="sng" algn="ctr">
          <a:solidFill>
            <a:schemeClr val="accent1">
              <a:hueOff val="0"/>
              <a:satOff val="0"/>
              <a:lumOff val="0"/>
              <a:alphaOff val="0"/>
            </a:schemeClr>
          </a:solidFill>
          <a:prstDash val="dash"/>
          <a:miter lim="800000"/>
        </a:ln>
        <a:effectLst/>
      </dgm:spPr>
    </dgm:pt>
    <dgm:pt modelId="{968FE44D-4C28-401C-BE12-222D9E23FE87}" type="pres">
      <dgm:prSet presAssocID="{2DAB53E7-36B9-4229-BF16-B3740E3EF72A}" presName="EmptyPlaceHolder" presStyleCnt="0"/>
      <dgm:spPr/>
    </dgm:pt>
    <dgm:pt modelId="{3307B3A2-A219-414E-9B33-129C86B240E1}" type="pres">
      <dgm:prSet presAssocID="{AAE2BD43-E37B-4C90-BAA9-0A2352474734}" presName="spaceBetweenRectangles" presStyleCnt="0"/>
      <dgm:spPr/>
    </dgm:pt>
    <dgm:pt modelId="{ED3E7DDA-1588-44BD-9FC0-E46D3F72EC3B}" type="pres">
      <dgm:prSet presAssocID="{50379308-D41E-4240-91AF-0651D6D2E0A1}" presName="composite" presStyleCnt="0"/>
      <dgm:spPr/>
    </dgm:pt>
    <dgm:pt modelId="{6D929349-82D7-439D-AE40-5A7369EEA2EB}" type="pres">
      <dgm:prSet presAssocID="{50379308-D41E-4240-91AF-0651D6D2E0A1}" presName="ConnectorPoint" presStyleLbl="lnNode1" presStyleIdx="7"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8366441-58BB-4DC1-936C-B1DB4FF100FA}" type="pres">
      <dgm:prSet presAssocID="{50379308-D41E-4240-91AF-0651D6D2E0A1}" presName="DropPinPlaceHolder" presStyleCnt="0"/>
      <dgm:spPr/>
    </dgm:pt>
    <dgm:pt modelId="{298C2B5B-D42D-419B-94EF-8A26224B947F}" type="pres">
      <dgm:prSet presAssocID="{50379308-D41E-4240-91AF-0651D6D2E0A1}" presName="DropPin" presStyleLbl="alignNode1" presStyleIdx="7" presStyleCnt="9"/>
      <dgm:spPr/>
    </dgm:pt>
    <dgm:pt modelId="{57C360B5-AD1F-483E-BD5C-B7C7759538EE}" type="pres">
      <dgm:prSet presAssocID="{50379308-D41E-4240-91AF-0651D6D2E0A1}" presName="Ellipse" presStyleLbl="fgAcc1" presStyleIdx="8" presStyleCnt="10"/>
      <dgm:spPr>
        <a:solidFill>
          <a:schemeClr val="lt1">
            <a:alpha val="90000"/>
            <a:hueOff val="0"/>
            <a:satOff val="0"/>
            <a:lumOff val="0"/>
            <a:alphaOff val="0"/>
          </a:schemeClr>
        </a:solidFill>
        <a:ln w="12700" cap="flat" cmpd="sng" algn="ctr">
          <a:noFill/>
          <a:prstDash val="solid"/>
          <a:miter lim="800000"/>
        </a:ln>
        <a:effectLst/>
      </dgm:spPr>
    </dgm:pt>
    <dgm:pt modelId="{DBACE4EB-B918-4E25-85C1-5901226825E9}" type="pres">
      <dgm:prSet presAssocID="{50379308-D41E-4240-91AF-0651D6D2E0A1}" presName="L2TextContainer" presStyleLbl="revTx" presStyleIdx="14" presStyleCnt="18">
        <dgm:presLayoutVars>
          <dgm:bulletEnabled val="1"/>
        </dgm:presLayoutVars>
      </dgm:prSet>
      <dgm:spPr/>
    </dgm:pt>
    <dgm:pt modelId="{C9CF6883-A61C-4BA7-A705-7B344DD95A09}" type="pres">
      <dgm:prSet presAssocID="{50379308-D41E-4240-91AF-0651D6D2E0A1}" presName="L1TextContainer" presStyleLbl="revTx" presStyleIdx="15" presStyleCnt="18">
        <dgm:presLayoutVars>
          <dgm:chMax val="1"/>
          <dgm:chPref val="1"/>
          <dgm:bulletEnabled val="1"/>
        </dgm:presLayoutVars>
      </dgm:prSet>
      <dgm:spPr/>
    </dgm:pt>
    <dgm:pt modelId="{8DCB8FFB-0627-4AE5-8D2C-938EAB4F56CD}" type="pres">
      <dgm:prSet presAssocID="{50379308-D41E-4240-91AF-0651D6D2E0A1}" presName="ConnectLine" presStyleLbl="sibTrans1D1" presStyleIdx="7" presStyleCnt="9"/>
      <dgm:spPr>
        <a:noFill/>
        <a:ln w="12700" cap="flat" cmpd="sng" algn="ctr">
          <a:solidFill>
            <a:schemeClr val="accent1">
              <a:hueOff val="0"/>
              <a:satOff val="0"/>
              <a:lumOff val="0"/>
              <a:alphaOff val="0"/>
            </a:schemeClr>
          </a:solidFill>
          <a:prstDash val="dash"/>
          <a:miter lim="800000"/>
        </a:ln>
        <a:effectLst/>
      </dgm:spPr>
    </dgm:pt>
    <dgm:pt modelId="{D6A6AC06-4D17-4F8B-B2A2-EE725356E791}" type="pres">
      <dgm:prSet presAssocID="{50379308-D41E-4240-91AF-0651D6D2E0A1}" presName="EmptyPlaceHolder" presStyleCnt="0"/>
      <dgm:spPr/>
    </dgm:pt>
    <dgm:pt modelId="{EE21FD9E-8B00-4F18-A674-E403408033C3}" type="pres">
      <dgm:prSet presAssocID="{53AADECC-E595-4D9A-B282-73B0E226B144}" presName="spaceBetweenRectangles" presStyleCnt="0"/>
      <dgm:spPr/>
    </dgm:pt>
    <dgm:pt modelId="{79FBAED2-2A9C-40CD-82A1-F11AC9C01CB2}" type="pres">
      <dgm:prSet presAssocID="{E771BCA2-4E3F-4134-98BA-43C5264727BB}" presName="composite" presStyleCnt="0"/>
      <dgm:spPr/>
    </dgm:pt>
    <dgm:pt modelId="{7672E355-3303-4AC2-84F0-89F363CD8F27}" type="pres">
      <dgm:prSet presAssocID="{E771BCA2-4E3F-4134-98BA-43C5264727BB}" presName="ConnectorPoint" presStyleLbl="lnNode1" presStyleIdx="8" presStyleCnt="9"/>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A214299-1B26-4DBC-9C65-8AE57A72E2E7}" type="pres">
      <dgm:prSet presAssocID="{E771BCA2-4E3F-4134-98BA-43C5264727BB}" presName="DropPinPlaceHolder" presStyleCnt="0"/>
      <dgm:spPr/>
    </dgm:pt>
    <dgm:pt modelId="{61D9F917-0E27-488E-B4F9-56ABA581F759}" type="pres">
      <dgm:prSet presAssocID="{E771BCA2-4E3F-4134-98BA-43C5264727BB}" presName="DropPin" presStyleLbl="alignNode1" presStyleIdx="8" presStyleCnt="9"/>
      <dgm:spPr/>
    </dgm:pt>
    <dgm:pt modelId="{B564C571-3418-4BFA-BC30-C5EB3BF516CA}" type="pres">
      <dgm:prSet presAssocID="{E771BCA2-4E3F-4134-98BA-43C5264727BB}" presName="Ellipse" presStyleLbl="fgAcc1" presStyleIdx="9" presStyleCnt="10"/>
      <dgm:spPr>
        <a:solidFill>
          <a:schemeClr val="lt1">
            <a:alpha val="90000"/>
            <a:hueOff val="0"/>
            <a:satOff val="0"/>
            <a:lumOff val="0"/>
            <a:alphaOff val="0"/>
          </a:schemeClr>
        </a:solidFill>
        <a:ln w="12700" cap="flat" cmpd="sng" algn="ctr">
          <a:noFill/>
          <a:prstDash val="solid"/>
          <a:miter lim="800000"/>
        </a:ln>
        <a:effectLst/>
      </dgm:spPr>
    </dgm:pt>
    <dgm:pt modelId="{506FA7EA-F720-470F-8E5D-64413A4358FE}" type="pres">
      <dgm:prSet presAssocID="{E771BCA2-4E3F-4134-98BA-43C5264727BB}" presName="L2TextContainer" presStyleLbl="revTx" presStyleIdx="16" presStyleCnt="18">
        <dgm:presLayoutVars>
          <dgm:bulletEnabled val="1"/>
        </dgm:presLayoutVars>
      </dgm:prSet>
      <dgm:spPr/>
    </dgm:pt>
    <dgm:pt modelId="{E76E2495-5DF1-4234-90C7-3DEFA3B62CD0}" type="pres">
      <dgm:prSet presAssocID="{E771BCA2-4E3F-4134-98BA-43C5264727BB}" presName="L1TextContainer" presStyleLbl="revTx" presStyleIdx="17" presStyleCnt="18">
        <dgm:presLayoutVars>
          <dgm:chMax val="1"/>
          <dgm:chPref val="1"/>
          <dgm:bulletEnabled val="1"/>
        </dgm:presLayoutVars>
      </dgm:prSet>
      <dgm:spPr/>
    </dgm:pt>
    <dgm:pt modelId="{3B08562B-19C3-4CA2-99D1-4FA6450970A3}" type="pres">
      <dgm:prSet presAssocID="{E771BCA2-4E3F-4134-98BA-43C5264727BB}" presName="ConnectLine" presStyleLbl="sibTrans1D1" presStyleIdx="8" presStyleCnt="9"/>
      <dgm:spPr>
        <a:noFill/>
        <a:ln w="12700" cap="flat" cmpd="sng" algn="ctr">
          <a:solidFill>
            <a:schemeClr val="accent1">
              <a:hueOff val="0"/>
              <a:satOff val="0"/>
              <a:lumOff val="0"/>
              <a:alphaOff val="0"/>
            </a:schemeClr>
          </a:solidFill>
          <a:prstDash val="dash"/>
          <a:miter lim="800000"/>
        </a:ln>
        <a:effectLst/>
      </dgm:spPr>
    </dgm:pt>
    <dgm:pt modelId="{DAE2EE06-BEE0-4841-8216-D3FC2593ACB3}" type="pres">
      <dgm:prSet presAssocID="{E771BCA2-4E3F-4134-98BA-43C5264727BB}" presName="EmptyPlaceHolder" presStyleCnt="0"/>
      <dgm:spPr/>
    </dgm:pt>
  </dgm:ptLst>
  <dgm:cxnLst>
    <dgm:cxn modelId="{F4488501-7779-447A-A82D-9C38688F8258}" type="presOf" srcId="{BBA9122E-8630-4023-B143-2265770CCA5A}" destId="{B93C4B0D-E80E-4632-9625-ED7D0AE9EDAA}" srcOrd="0" destOrd="1" presId="urn:microsoft.com/office/officeart/2017/3/layout/DropPinTimeline"/>
    <dgm:cxn modelId="{1E92940A-250B-4494-B40F-3DA807C7CB42}" type="presOf" srcId="{DF1ABFB3-B399-406F-91BD-DCDF9A38526B}" destId="{1B55AA6D-649D-4145-93EB-08B866A4D4E5}" srcOrd="0" destOrd="0" presId="urn:microsoft.com/office/officeart/2017/3/layout/DropPinTimeline"/>
    <dgm:cxn modelId="{1277D60A-DF12-44D9-B968-977586B23EC0}" srcId="{05A24E01-5535-46B9-A9A1-A9A07E639A88}" destId="{2DAB53E7-36B9-4229-BF16-B3740E3EF72A}" srcOrd="6" destOrd="0" parTransId="{737C08D0-9175-4A49-A00C-895997752B3A}" sibTransId="{AAE2BD43-E37B-4C90-BAA9-0A2352474734}"/>
    <dgm:cxn modelId="{C3A1C60D-63BB-4E34-AD47-96AABDB6084E}" type="presOf" srcId="{D05E1923-5021-40F7-B4EF-E582E23A699D}" destId="{223C5207-4FA2-4A6C-8F43-20BD55767C99}" srcOrd="0" destOrd="0" presId="urn:microsoft.com/office/officeart/2017/3/layout/DropPinTimeline"/>
    <dgm:cxn modelId="{BD10E611-0254-4E27-9FDE-1A2B6A6A4D2B}" type="presOf" srcId="{332BC85C-1CF3-4F8F-ACB7-5B6D53744AE1}" destId="{06570B89-7432-48C8-A18A-FC83B009F0F6}"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B9F8981F-928E-410E-95B3-EF61EE36EFD8}" type="presOf" srcId="{F61D1A65-04EE-4D77-BD2C-8334E4C1B63F}" destId="{B93C4B0D-E80E-4632-9625-ED7D0AE9EDAA}" srcOrd="0" destOrd="0" presId="urn:microsoft.com/office/officeart/2017/3/layout/DropPinTimeline"/>
    <dgm:cxn modelId="{E21CB623-4E9C-4E50-8CB2-F84958F661FC}" srcId="{332BC85C-1CF3-4F8F-ACB7-5B6D53744AE1}" destId="{F61D1A65-04EE-4D77-BD2C-8334E4C1B63F}" srcOrd="0" destOrd="0" parTransId="{C7F54631-3C04-46CB-86C6-8F24846542EC}" sibTransId="{31C0FDC5-ACA4-462D-AE28-059F3E9A357E}"/>
    <dgm:cxn modelId="{0D51BD2E-4619-469B-B233-EBAC3D4D0BA6}" srcId="{05A24E01-5535-46B9-A9A1-A9A07E639A88}" destId="{FA8F44BD-C8C7-462C-9756-1EC498E86842}" srcOrd="2" destOrd="0" parTransId="{F47063EE-4B58-4EDE-A4F2-A4BD81B82F21}" sibTransId="{8C8A9736-03DA-4B1C-A590-10B4AD89452B}"/>
    <dgm:cxn modelId="{28908432-CD55-4591-937B-04060F432089}" type="presOf" srcId="{2DAB53E7-36B9-4229-BF16-B3740E3EF72A}" destId="{BD9570B6-0011-46BA-AD51-C81852881390}" srcOrd="0" destOrd="0" presId="urn:microsoft.com/office/officeart/2017/3/layout/DropPinTimeline"/>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DCA70F49-D829-4926-B12B-594633560235}" srcId="{332BC85C-1CF3-4F8F-ACB7-5B6D53744AE1}" destId="{BBA9122E-8630-4023-B143-2265770CCA5A}" srcOrd="1" destOrd="0" parTransId="{CDAE9B49-77F8-4CB6-AD09-B8E25A4B3E44}" sibTransId="{D6000078-EAB2-44BC-B3AA-B6F23D09D90F}"/>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A817AB6E-0ACB-4922-9450-42CC99E03003}" type="presOf" srcId="{4A600BC2-18FB-4E5E-94F7-5FADA428FB7B}" destId="{3DD313D8-83BB-49EB-AE4D-EE4C694519A9}" srcOrd="0" destOrd="0" presId="urn:microsoft.com/office/officeart/2017/3/layout/DropPinTimeline"/>
    <dgm:cxn modelId="{15319551-A9EA-462E-845B-E5251E84291F}" srcId="{8B9AF88A-E1F7-4D3A-905F-87228D6A8655}" destId="{DF1ABFB3-B399-406F-91BD-DCDF9A38526B}" srcOrd="0" destOrd="0" parTransId="{78CB0E27-958C-4066-A189-8B36505E8204}" sibTransId="{70E4A1D3-514E-4327-991D-5CC9C6B41885}"/>
    <dgm:cxn modelId="{2617C475-F537-46A6-ADE1-4EB764853601}" srcId="{05A24E01-5535-46B9-A9A1-A9A07E639A88}" destId="{332BC85C-1CF3-4F8F-ACB7-5B6D53744AE1}" srcOrd="3" destOrd="0" parTransId="{99F218FD-90FE-450E-A368-B3E3677E74E8}" sibTransId="{8D1CC686-B05C-4470-A959-236CC9C8BB70}"/>
    <dgm:cxn modelId="{240D8A58-31B9-4E84-84F6-D17879A9F4EC}" srcId="{05A24E01-5535-46B9-A9A1-A9A07E639A88}" destId="{50379308-D41E-4240-91AF-0651D6D2E0A1}" srcOrd="7" destOrd="0" parTransId="{12FD5826-28CA-4F8B-A186-F152996314C1}" sibTransId="{53AADECC-E595-4D9A-B282-73B0E226B144}"/>
    <dgm:cxn modelId="{B9F0B583-D02F-4EF4-83A8-DFD7B32B9433}" type="presOf" srcId="{9A875394-CA1E-4432-AEEB-9054FCFF5E0E}" destId="{D2143A46-815A-49BF-9455-C0385022444F}" srcOrd="0" destOrd="0" presId="urn:microsoft.com/office/officeart/2017/3/layout/DropPinTimeline"/>
    <dgm:cxn modelId="{1ABC3CA3-F4B5-4E25-8EE6-0EB4C4BCD94B}" srcId="{05A24E01-5535-46B9-A9A1-A9A07E639A88}" destId="{E771BCA2-4E3F-4134-98BA-43C5264727BB}" srcOrd="8" destOrd="0" parTransId="{6DE0517B-D909-425B-91D7-2C41B3D3643F}" sibTransId="{1675114F-7620-4F97-98B3-1D8DA2EADD60}"/>
    <dgm:cxn modelId="{DA71C4B0-58CD-48F8-9E39-BEF8135D4C1D}" srcId="{05A24E01-5535-46B9-A9A1-A9A07E639A88}" destId="{4A600BC2-18FB-4E5E-94F7-5FADA428FB7B}" srcOrd="5" destOrd="0" parTransId="{EC19E044-BB83-4C90-8424-0D7F72A9853C}" sibTransId="{0D803857-525A-40DE-B6CC-9C4BE7D2C6AE}"/>
    <dgm:cxn modelId="{9FBC56D7-D7FE-40EB-B5B8-A09B4CB98F10}" type="presOf" srcId="{E771BCA2-4E3F-4134-98BA-43C5264727BB}" destId="{E76E2495-5DF1-4234-90C7-3DEFA3B62CD0}"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077A73FD-136D-413D-AD47-0BC00D4842A0}" type="presOf" srcId="{50379308-D41E-4240-91AF-0651D6D2E0A1}" destId="{C9CF6883-A61C-4BA7-A705-7B344DD95A09}"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6580350D-B78F-4432-A9FA-5030B8ED01CA}" type="presParOf" srcId="{E6F74CED-5217-4282-85F1-1C12DC84731C}" destId="{3B7A526F-3240-4618-9632-176AF8B20941}" srcOrd="6" destOrd="0" presId="urn:microsoft.com/office/officeart/2017/3/layout/DropPinTimeline"/>
    <dgm:cxn modelId="{2B370A19-875C-435C-A0BF-51E9A1976FAA}" type="presParOf" srcId="{3B7A526F-3240-4618-9632-176AF8B20941}" destId="{3C97C518-504F-4D30-95EB-F7B8435EEB61}" srcOrd="0" destOrd="0" presId="urn:microsoft.com/office/officeart/2017/3/layout/DropPinTimeline"/>
    <dgm:cxn modelId="{CBB6699C-BF39-48EB-8333-C46D886EF8B8}" type="presParOf" srcId="{3B7A526F-3240-4618-9632-176AF8B20941}" destId="{5BD9BB3B-CD46-482D-8E46-99998ABBEDD0}" srcOrd="1" destOrd="0" presId="urn:microsoft.com/office/officeart/2017/3/layout/DropPinTimeline"/>
    <dgm:cxn modelId="{D89F4078-9025-4CEE-8C6D-E14639FE1553}" type="presParOf" srcId="{5BD9BB3B-CD46-482D-8E46-99998ABBEDD0}" destId="{A224CE50-8C30-4615-841F-5B8C9CA88888}" srcOrd="0" destOrd="0" presId="urn:microsoft.com/office/officeart/2017/3/layout/DropPinTimeline"/>
    <dgm:cxn modelId="{D51ED708-23DE-498E-812F-152DEA4398DB}" type="presParOf" srcId="{5BD9BB3B-CD46-482D-8E46-99998ABBEDD0}" destId="{D27B15EE-0B67-4028-B336-FD2096A6BF9D}" srcOrd="1" destOrd="0" presId="urn:microsoft.com/office/officeart/2017/3/layout/DropPinTimeline"/>
    <dgm:cxn modelId="{9A9D2D1A-A0EA-4F34-876B-BD17A2C3D9D2}" type="presParOf" srcId="{3B7A526F-3240-4618-9632-176AF8B20941}" destId="{B93C4B0D-E80E-4632-9625-ED7D0AE9EDAA}" srcOrd="2" destOrd="0" presId="urn:microsoft.com/office/officeart/2017/3/layout/DropPinTimeline"/>
    <dgm:cxn modelId="{483EE1A3-F74E-4E00-9E5F-AB96541CB918}" type="presParOf" srcId="{3B7A526F-3240-4618-9632-176AF8B20941}" destId="{06570B89-7432-48C8-A18A-FC83B009F0F6}" srcOrd="3" destOrd="0" presId="urn:microsoft.com/office/officeart/2017/3/layout/DropPinTimeline"/>
    <dgm:cxn modelId="{5976B1DB-7468-42B4-A258-241B277AF56D}" type="presParOf" srcId="{3B7A526F-3240-4618-9632-176AF8B20941}" destId="{A49D987B-E0F0-4274-B897-A7C65D2C93A7}" srcOrd="4" destOrd="0" presId="urn:microsoft.com/office/officeart/2017/3/layout/DropPinTimeline"/>
    <dgm:cxn modelId="{AC966206-DE47-4268-8C84-11CEF9B2B0D2}" type="presParOf" srcId="{3B7A526F-3240-4618-9632-176AF8B20941}" destId="{E10AB631-559B-42FC-B337-91227A546D67}" srcOrd="5" destOrd="0" presId="urn:microsoft.com/office/officeart/2017/3/layout/DropPinTimeline"/>
    <dgm:cxn modelId="{9E98E330-C8F9-40E6-8D5D-68E0562396B0}" type="presParOf" srcId="{E6F74CED-5217-4282-85F1-1C12DC84731C}" destId="{FAF6E716-A95C-40F1-B74F-B4BECC46E15E}"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 modelId="{7F939F2A-1CFD-4A15-B055-BF397F397C9B}" type="presParOf" srcId="{E6F74CED-5217-4282-85F1-1C12DC84731C}" destId="{5C452C4A-0421-47CE-95DD-71894F26A14B}" srcOrd="9" destOrd="0" presId="urn:microsoft.com/office/officeart/2017/3/layout/DropPinTimeline"/>
    <dgm:cxn modelId="{407DB572-4A9F-4345-8E28-AB40698E5DD7}" type="presParOf" srcId="{E6F74CED-5217-4282-85F1-1C12DC84731C}" destId="{01C925F2-4042-429B-B1D8-0EF4A131C6F0}" srcOrd="10" destOrd="0" presId="urn:microsoft.com/office/officeart/2017/3/layout/DropPinTimeline"/>
    <dgm:cxn modelId="{355A987E-AAC0-40D3-BB10-9738756A9B44}" type="presParOf" srcId="{01C925F2-4042-429B-B1D8-0EF4A131C6F0}" destId="{F5F04A81-5EF3-400C-9725-D0A6E2FF2CE4}" srcOrd="0" destOrd="0" presId="urn:microsoft.com/office/officeart/2017/3/layout/DropPinTimeline"/>
    <dgm:cxn modelId="{5A7F42CB-EECD-45DF-9EB3-BB2145CD97B6}" type="presParOf" srcId="{01C925F2-4042-429B-B1D8-0EF4A131C6F0}" destId="{E1F66DEF-C078-49C4-B9C8-FA9C09305830}" srcOrd="1" destOrd="0" presId="urn:microsoft.com/office/officeart/2017/3/layout/DropPinTimeline"/>
    <dgm:cxn modelId="{9B8627F2-A55B-4A50-9F6C-EE2A7AC56758}" type="presParOf" srcId="{E1F66DEF-C078-49C4-B9C8-FA9C09305830}" destId="{8B09F2CA-B1A0-4DAC-B423-E4E63038FF81}" srcOrd="0" destOrd="0" presId="urn:microsoft.com/office/officeart/2017/3/layout/DropPinTimeline"/>
    <dgm:cxn modelId="{EEA7C1FF-0F53-414C-AB2B-7EB32C6C8129}" type="presParOf" srcId="{E1F66DEF-C078-49C4-B9C8-FA9C09305830}" destId="{8856EC62-5FD5-4D4E-B641-1D6E6E37ACA0}" srcOrd="1" destOrd="0" presId="urn:microsoft.com/office/officeart/2017/3/layout/DropPinTimeline"/>
    <dgm:cxn modelId="{2AD16FFD-C312-4643-B89E-FFE3FDE283AC}" type="presParOf" srcId="{01C925F2-4042-429B-B1D8-0EF4A131C6F0}" destId="{84AE6A49-25AD-48AD-A2D2-01CDE7184E3D}" srcOrd="2" destOrd="0" presId="urn:microsoft.com/office/officeart/2017/3/layout/DropPinTimeline"/>
    <dgm:cxn modelId="{4D47F909-7D78-42FA-8672-3D5EDCF905EF}" type="presParOf" srcId="{01C925F2-4042-429B-B1D8-0EF4A131C6F0}" destId="{3DD313D8-83BB-49EB-AE4D-EE4C694519A9}" srcOrd="3" destOrd="0" presId="urn:microsoft.com/office/officeart/2017/3/layout/DropPinTimeline"/>
    <dgm:cxn modelId="{8579D5C4-BB27-4C47-AB0A-89D72FDBF32D}" type="presParOf" srcId="{01C925F2-4042-429B-B1D8-0EF4A131C6F0}" destId="{61FD39EF-5566-4AD4-9355-FAA759CA6FB4}" srcOrd="4" destOrd="0" presId="urn:microsoft.com/office/officeart/2017/3/layout/DropPinTimeline"/>
    <dgm:cxn modelId="{01E972A3-B9AE-418B-8989-620910A477AA}" type="presParOf" srcId="{01C925F2-4042-429B-B1D8-0EF4A131C6F0}" destId="{FBE4F446-C970-411B-8866-89773D1C1D4E}" srcOrd="5" destOrd="0" presId="urn:microsoft.com/office/officeart/2017/3/layout/DropPinTimeline"/>
    <dgm:cxn modelId="{4A27B0C2-E820-42BE-888F-A7AC5FFB737A}" type="presParOf" srcId="{E6F74CED-5217-4282-85F1-1C12DC84731C}" destId="{6588D349-B97B-44BE-A6DE-52F6DD64245F}" srcOrd="11" destOrd="0" presId="urn:microsoft.com/office/officeart/2017/3/layout/DropPinTimeline"/>
    <dgm:cxn modelId="{B6A6A970-5C37-4DD8-B535-8EFFF28C7BF3}" type="presParOf" srcId="{E6F74CED-5217-4282-85F1-1C12DC84731C}" destId="{DFE9128B-BA4A-4810-9070-B2109974B0E4}" srcOrd="12" destOrd="0" presId="urn:microsoft.com/office/officeart/2017/3/layout/DropPinTimeline"/>
    <dgm:cxn modelId="{E2270334-0220-4C99-A230-518FA7445F9E}" type="presParOf" srcId="{DFE9128B-BA4A-4810-9070-B2109974B0E4}" destId="{12D0B2F5-70EF-402B-95D7-3FCBFB30FC10}" srcOrd="0" destOrd="0" presId="urn:microsoft.com/office/officeart/2017/3/layout/DropPinTimeline"/>
    <dgm:cxn modelId="{5435BEA2-C58D-449D-B31A-2C6D002A2487}" type="presParOf" srcId="{DFE9128B-BA4A-4810-9070-B2109974B0E4}" destId="{5E3642BE-1D54-46EC-B6E5-FAF05E4F5ADD}" srcOrd="1" destOrd="0" presId="urn:microsoft.com/office/officeart/2017/3/layout/DropPinTimeline"/>
    <dgm:cxn modelId="{EB9384A6-50B8-423D-BBF8-CD1A154B1540}" type="presParOf" srcId="{5E3642BE-1D54-46EC-B6E5-FAF05E4F5ADD}" destId="{06D168F5-C077-4BF7-B3D9-AB6BDEE26BFD}" srcOrd="0" destOrd="0" presId="urn:microsoft.com/office/officeart/2017/3/layout/DropPinTimeline"/>
    <dgm:cxn modelId="{34F95D12-5844-4477-9372-DDB9ECA55ED5}" type="presParOf" srcId="{5E3642BE-1D54-46EC-B6E5-FAF05E4F5ADD}" destId="{308E73F1-0F97-496B-9475-7B9CD846A9E6}" srcOrd="1" destOrd="0" presId="urn:microsoft.com/office/officeart/2017/3/layout/DropPinTimeline"/>
    <dgm:cxn modelId="{45CB790A-EB26-4264-A9B3-78D36579FFA0}" type="presParOf" srcId="{DFE9128B-BA4A-4810-9070-B2109974B0E4}" destId="{3C0EC546-448F-44E2-814E-3D278BABD4D6}" srcOrd="2" destOrd="0" presId="urn:microsoft.com/office/officeart/2017/3/layout/DropPinTimeline"/>
    <dgm:cxn modelId="{84B001C5-55C6-42DD-B58C-C5DAE5E6A146}" type="presParOf" srcId="{DFE9128B-BA4A-4810-9070-B2109974B0E4}" destId="{BD9570B6-0011-46BA-AD51-C81852881390}" srcOrd="3" destOrd="0" presId="urn:microsoft.com/office/officeart/2017/3/layout/DropPinTimeline"/>
    <dgm:cxn modelId="{54BD0F38-E905-4C27-BB22-9AF3C3795884}" type="presParOf" srcId="{DFE9128B-BA4A-4810-9070-B2109974B0E4}" destId="{4856BFB2-C08B-4F93-B274-AE2277A9A68D}" srcOrd="4" destOrd="0" presId="urn:microsoft.com/office/officeart/2017/3/layout/DropPinTimeline"/>
    <dgm:cxn modelId="{3A828AAC-5885-40C2-AF74-53359969FF1A}" type="presParOf" srcId="{DFE9128B-BA4A-4810-9070-B2109974B0E4}" destId="{968FE44D-4C28-401C-BE12-222D9E23FE87}" srcOrd="5" destOrd="0" presId="urn:microsoft.com/office/officeart/2017/3/layout/DropPinTimeline"/>
    <dgm:cxn modelId="{509656DC-BE09-4FA9-A213-A09B94F389ED}" type="presParOf" srcId="{E6F74CED-5217-4282-85F1-1C12DC84731C}" destId="{3307B3A2-A219-414E-9B33-129C86B240E1}" srcOrd="13" destOrd="0" presId="urn:microsoft.com/office/officeart/2017/3/layout/DropPinTimeline"/>
    <dgm:cxn modelId="{49A8FD0A-972D-40A9-82CE-A68BB7031C4A}" type="presParOf" srcId="{E6F74CED-5217-4282-85F1-1C12DC84731C}" destId="{ED3E7DDA-1588-44BD-9FC0-E46D3F72EC3B}" srcOrd="14" destOrd="0" presId="urn:microsoft.com/office/officeart/2017/3/layout/DropPinTimeline"/>
    <dgm:cxn modelId="{AAA3A74D-3B8E-49DE-9E41-4BB008AB64F7}" type="presParOf" srcId="{ED3E7DDA-1588-44BD-9FC0-E46D3F72EC3B}" destId="{6D929349-82D7-439D-AE40-5A7369EEA2EB}" srcOrd="0" destOrd="0" presId="urn:microsoft.com/office/officeart/2017/3/layout/DropPinTimeline"/>
    <dgm:cxn modelId="{DED8637E-FBF3-4F5B-9351-4047DD61617B}" type="presParOf" srcId="{ED3E7DDA-1588-44BD-9FC0-E46D3F72EC3B}" destId="{28366441-58BB-4DC1-936C-B1DB4FF100FA}" srcOrd="1" destOrd="0" presId="urn:microsoft.com/office/officeart/2017/3/layout/DropPinTimeline"/>
    <dgm:cxn modelId="{1869CF1C-242A-4E09-AECE-0EFD3C3FBF8F}" type="presParOf" srcId="{28366441-58BB-4DC1-936C-B1DB4FF100FA}" destId="{298C2B5B-D42D-419B-94EF-8A26224B947F}" srcOrd="0" destOrd="0" presId="urn:microsoft.com/office/officeart/2017/3/layout/DropPinTimeline"/>
    <dgm:cxn modelId="{DDAD5C89-057F-4AE5-A76D-07AFE5020EF4}" type="presParOf" srcId="{28366441-58BB-4DC1-936C-B1DB4FF100FA}" destId="{57C360B5-AD1F-483E-BD5C-B7C7759538EE}" srcOrd="1" destOrd="0" presId="urn:microsoft.com/office/officeart/2017/3/layout/DropPinTimeline"/>
    <dgm:cxn modelId="{C6FBF209-8340-49C3-BBA4-7ED8A8D355FA}" type="presParOf" srcId="{ED3E7DDA-1588-44BD-9FC0-E46D3F72EC3B}" destId="{DBACE4EB-B918-4E25-85C1-5901226825E9}" srcOrd="2" destOrd="0" presId="urn:microsoft.com/office/officeart/2017/3/layout/DropPinTimeline"/>
    <dgm:cxn modelId="{26722C0D-ECAE-46F9-9A4E-8D51080672B0}" type="presParOf" srcId="{ED3E7DDA-1588-44BD-9FC0-E46D3F72EC3B}" destId="{C9CF6883-A61C-4BA7-A705-7B344DD95A09}" srcOrd="3" destOrd="0" presId="urn:microsoft.com/office/officeart/2017/3/layout/DropPinTimeline"/>
    <dgm:cxn modelId="{E535A91E-3222-4285-B64B-D0432504157E}" type="presParOf" srcId="{ED3E7DDA-1588-44BD-9FC0-E46D3F72EC3B}" destId="{8DCB8FFB-0627-4AE5-8D2C-938EAB4F56CD}" srcOrd="4" destOrd="0" presId="urn:microsoft.com/office/officeart/2017/3/layout/DropPinTimeline"/>
    <dgm:cxn modelId="{3B43DB0E-D51F-4B31-B434-6F96B55F38BD}" type="presParOf" srcId="{ED3E7DDA-1588-44BD-9FC0-E46D3F72EC3B}" destId="{D6A6AC06-4D17-4F8B-B2A2-EE725356E791}" srcOrd="5" destOrd="0" presId="urn:microsoft.com/office/officeart/2017/3/layout/DropPinTimeline"/>
    <dgm:cxn modelId="{94A3AB5E-FFAA-4030-96D0-114A2579D4DA}" type="presParOf" srcId="{E6F74CED-5217-4282-85F1-1C12DC84731C}" destId="{EE21FD9E-8B00-4F18-A674-E403408033C3}" srcOrd="15" destOrd="0" presId="urn:microsoft.com/office/officeart/2017/3/layout/DropPinTimeline"/>
    <dgm:cxn modelId="{EB01F745-189E-4549-81A9-9F9C4BA1E279}" type="presParOf" srcId="{E6F74CED-5217-4282-85F1-1C12DC84731C}" destId="{79FBAED2-2A9C-40CD-82A1-F11AC9C01CB2}" srcOrd="16" destOrd="0" presId="urn:microsoft.com/office/officeart/2017/3/layout/DropPinTimeline"/>
    <dgm:cxn modelId="{A79E83A3-BFF6-4E9B-BB9F-B944A491E171}" type="presParOf" srcId="{79FBAED2-2A9C-40CD-82A1-F11AC9C01CB2}" destId="{7672E355-3303-4AC2-84F0-89F363CD8F27}" srcOrd="0" destOrd="0" presId="urn:microsoft.com/office/officeart/2017/3/layout/DropPinTimeline"/>
    <dgm:cxn modelId="{DF4F0F53-820C-474A-8FB6-D15994D71FC5}" type="presParOf" srcId="{79FBAED2-2A9C-40CD-82A1-F11AC9C01CB2}" destId="{CA214299-1B26-4DBC-9C65-8AE57A72E2E7}" srcOrd="1" destOrd="0" presId="urn:microsoft.com/office/officeart/2017/3/layout/DropPinTimeline"/>
    <dgm:cxn modelId="{66CC607C-A3CB-446D-B6CD-18FEA9B3E267}" type="presParOf" srcId="{CA214299-1B26-4DBC-9C65-8AE57A72E2E7}" destId="{61D9F917-0E27-488E-B4F9-56ABA581F759}" srcOrd="0" destOrd="0" presId="urn:microsoft.com/office/officeart/2017/3/layout/DropPinTimeline"/>
    <dgm:cxn modelId="{395C7E36-7F41-4170-9FDB-A6BDB7C3BCD4}" type="presParOf" srcId="{CA214299-1B26-4DBC-9C65-8AE57A72E2E7}" destId="{B564C571-3418-4BFA-BC30-C5EB3BF516CA}" srcOrd="1" destOrd="0" presId="urn:microsoft.com/office/officeart/2017/3/layout/DropPinTimeline"/>
    <dgm:cxn modelId="{4EC0BA42-57AA-43D8-AF70-BA03271F4FF9}" type="presParOf" srcId="{79FBAED2-2A9C-40CD-82A1-F11AC9C01CB2}" destId="{506FA7EA-F720-470F-8E5D-64413A4358FE}" srcOrd="2" destOrd="0" presId="urn:microsoft.com/office/officeart/2017/3/layout/DropPinTimeline"/>
    <dgm:cxn modelId="{554B9BF6-4FA7-40C2-9A66-8E889DA652BE}" type="presParOf" srcId="{79FBAED2-2A9C-40CD-82A1-F11AC9C01CB2}" destId="{E76E2495-5DF1-4234-90C7-3DEFA3B62CD0}" srcOrd="3" destOrd="0" presId="urn:microsoft.com/office/officeart/2017/3/layout/DropPinTimeline"/>
    <dgm:cxn modelId="{5780D40F-8A9D-437C-BF5C-E6E042010F9E}" type="presParOf" srcId="{79FBAED2-2A9C-40CD-82A1-F11AC9C01CB2}" destId="{3B08562B-19C3-4CA2-99D1-4FA6450970A3}" srcOrd="4" destOrd="0" presId="urn:microsoft.com/office/officeart/2017/3/layout/DropPinTimeline"/>
    <dgm:cxn modelId="{8339ED7C-155D-4315-BCDF-A1654E6210DA}" type="presParOf" srcId="{79FBAED2-2A9C-40CD-82A1-F11AC9C01CB2}" destId="{DAE2EE06-BEE0-4841-8216-D3FC2593ACB3}"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1659731"/>
          <a:ext cx="10242550" cy="0"/>
        </a:xfrm>
        <a:prstGeom prst="line">
          <a:avLst/>
        </a:prstGeom>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51490" y="382503"/>
          <a:ext cx="244110" cy="244110"/>
        </a:xfrm>
        <a:prstGeom prst="teardrop">
          <a:avLst>
            <a:gd name="adj" fmla="val 115000"/>
          </a:avLst>
        </a:prstGeom>
        <a:solidFill>
          <a:schemeClr val="accent1"/>
        </a:solidFill>
        <a:ln w="12700" cap="flat" cmpd="sng" algn="ctr">
          <a:solidFill>
            <a:srgbClr val="4F59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78608" y="409621"/>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346157"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fa-IR" sz="1600" b="1" i="0" kern="1200" dirty="0">
              <a:solidFill>
                <a:schemeClr val="accent3"/>
              </a:solidFill>
              <a:latin typeface="IRAN SansMobileNoEn" panose="020B0506030804020204" pitchFamily="34" charset="-78"/>
              <a:cs typeface="0 Nazanin" panose="00000400000000000000" pitchFamily="2" charset="-78"/>
            </a:rPr>
            <a:t>استاد راهنما</a:t>
          </a:r>
          <a:endParaRPr lang="en-US" sz="1600" b="1" i="0" kern="1200" dirty="0">
            <a:solidFill>
              <a:schemeClr val="accent3"/>
            </a:solidFill>
            <a:latin typeface="IRAN SansMobileNoEn" panose="020B0506030804020204" pitchFamily="34" charset="-78"/>
            <a:cs typeface="0 Nazanin" panose="00000400000000000000" pitchFamily="2" charset="-78"/>
          </a:endParaRPr>
        </a:p>
      </dsp:txBody>
      <dsp:txXfrm>
        <a:off x="346157" y="677170"/>
        <a:ext cx="2838997" cy="982560"/>
      </dsp:txXfrm>
    </dsp:sp>
    <dsp:sp modelId="{8E3FB235-DF38-476B-9A0E-B1E583D50944}">
      <dsp:nvSpPr>
        <dsp:cNvPr id="0" name=""/>
        <dsp:cNvSpPr/>
      </dsp:nvSpPr>
      <dsp:spPr>
        <a:xfrm>
          <a:off x="346157"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a-IR" sz="1900" b="1" kern="1200" dirty="0">
              <a:solidFill>
                <a:schemeClr val="accent3"/>
              </a:solidFill>
              <a:latin typeface="IRAN SansMobileNoEn" panose="020B0506030804020204" pitchFamily="34" charset="-78"/>
              <a:cs typeface="IRAN SansMobileNoEn" panose="020B0506030804020204" pitchFamily="34" charset="-78"/>
            </a:rPr>
            <a:t> </a:t>
          </a:r>
          <a:r>
            <a:rPr lang="fa-IR" sz="1900" b="1" kern="1200" dirty="0">
              <a:solidFill>
                <a:schemeClr val="accent3"/>
              </a:solidFill>
              <a:latin typeface="IRAN SansMobileNoEn" panose="020B0506030804020204" pitchFamily="34" charset="-78"/>
              <a:cs typeface="0 Nazanin" panose="00000400000000000000" pitchFamily="2" charset="-78"/>
            </a:rPr>
            <a:t>طراحی ایده فناورانه</a:t>
          </a:r>
          <a:endParaRPr lang="en-US" sz="1900" b="1" kern="120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sp:txBody>
      <dsp:txXfrm>
        <a:off x="346157" y="331946"/>
        <a:ext cx="2838997" cy="345224"/>
      </dsp:txXfrm>
    </dsp:sp>
    <dsp:sp modelId="{9AA05CE5-209F-4AD9-BE2C-2A69F76DA8F4}">
      <dsp:nvSpPr>
        <dsp:cNvPr id="0" name=""/>
        <dsp:cNvSpPr/>
      </dsp:nvSpPr>
      <dsp:spPr>
        <a:xfrm>
          <a:off x="173545"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42475"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56541"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83659"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237219" y="1843507"/>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fa-IR" sz="1200" b="0" i="0" kern="1200" dirty="0">
              <a:solidFill>
                <a:srgbClr val="00B0F0"/>
              </a:solidFill>
              <a:latin typeface="IRAN SansMobileNoEn" panose="020B0506030804020204" pitchFamily="34" charset="-78"/>
              <a:cs typeface="0 Nazanin" panose="00000400000000000000" pitchFamily="2" charset="-78"/>
            </a:rPr>
            <a:t>ثبت در سامانه پژوهشیار</a:t>
          </a:r>
        </a:p>
        <a:p>
          <a:pPr marL="0" lvl="0" indent="0" algn="l" defTabSz="533400">
            <a:lnSpc>
              <a:spcPct val="90000"/>
            </a:lnSpc>
            <a:spcBef>
              <a:spcPct val="0"/>
            </a:spcBef>
            <a:spcAft>
              <a:spcPct val="35000"/>
            </a:spcAft>
            <a:buNone/>
          </a:pPr>
          <a:r>
            <a:rPr lang="fa-IR" sz="1200" b="0" i="0" kern="1200" dirty="0">
              <a:solidFill>
                <a:srgbClr val="00B0F0"/>
              </a:solidFill>
              <a:latin typeface="IRAN SansMobileNoEn" panose="020B0506030804020204" pitchFamily="34" charset="-78"/>
              <a:cs typeface="0 Nazanin" panose="00000400000000000000" pitchFamily="2" charset="-78"/>
            </a:rPr>
            <a:t>موافقت شورای پژوهشی</a:t>
          </a:r>
        </a:p>
        <a:p>
          <a:pPr marL="0" lvl="0" indent="0" algn="l" defTabSz="533400">
            <a:lnSpc>
              <a:spcPct val="90000"/>
            </a:lnSpc>
            <a:spcBef>
              <a:spcPct val="0"/>
            </a:spcBef>
            <a:spcAft>
              <a:spcPct val="35000"/>
            </a:spcAft>
            <a:buNone/>
          </a:pPr>
          <a:r>
            <a:rPr lang="fa-IR" sz="1200" b="0" i="0" kern="1200" dirty="0">
              <a:solidFill>
                <a:srgbClr val="00B0F0"/>
              </a:solidFill>
              <a:latin typeface="IRAN SansMobileNoEn" panose="020B0506030804020204" pitchFamily="34" charset="-78"/>
              <a:cs typeface="0 Nazanin" panose="00000400000000000000" pitchFamily="2" charset="-78"/>
            </a:rPr>
            <a:t>دریافت کد اخلاق</a:t>
          </a:r>
        </a:p>
        <a:p>
          <a:pPr marL="0" lvl="0" indent="0" algn="l" defTabSz="533400">
            <a:lnSpc>
              <a:spcPct val="90000"/>
            </a:lnSpc>
            <a:spcBef>
              <a:spcPct val="0"/>
            </a:spcBef>
            <a:spcAft>
              <a:spcPct val="35000"/>
            </a:spcAft>
            <a:buNone/>
          </a:pPr>
          <a:r>
            <a:rPr lang="fa-IR" sz="1200" b="0" i="0" kern="1200" dirty="0">
              <a:solidFill>
                <a:srgbClr val="00B0F0"/>
              </a:solidFill>
              <a:latin typeface="IRAN SansMobileNoEn" panose="020B0506030804020204" pitchFamily="34" charset="-78"/>
              <a:cs typeface="0 Nazanin" panose="00000400000000000000" pitchFamily="2" charset="-78"/>
            </a:rPr>
            <a:t>کار با حیوان آزمایشگاهی</a:t>
          </a:r>
        </a:p>
      </dsp:txBody>
      <dsp:txXfrm>
        <a:off x="2237219" y="1843507"/>
        <a:ext cx="2838997" cy="982560"/>
      </dsp:txXfrm>
    </dsp:sp>
    <dsp:sp modelId="{223C5207-4FA2-4A6C-8F43-20BD55767C99}">
      <dsp:nvSpPr>
        <dsp:cNvPr id="0" name=""/>
        <dsp:cNvSpPr/>
      </dsp:nvSpPr>
      <dsp:spPr>
        <a:xfrm>
          <a:off x="2237219" y="2826068"/>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52400" bIns="0" numCol="1" spcCol="1270" anchor="ctr" anchorCtr="0">
          <a:noAutofit/>
        </a:bodyPr>
        <a:lstStyle/>
        <a:p>
          <a:pPr marL="0" lvl="0" indent="0" algn="l" defTabSz="1066800">
            <a:lnSpc>
              <a:spcPct val="90000"/>
            </a:lnSpc>
            <a:spcBef>
              <a:spcPct val="0"/>
            </a:spcBef>
            <a:spcAft>
              <a:spcPct val="35000"/>
            </a:spcAft>
            <a:buNone/>
            <a:defRPr b="1"/>
          </a:pPr>
          <a:r>
            <a:rPr lang="fa-IR" sz="2400" b="1" kern="120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rPr>
            <a:t>نگارش </a:t>
          </a:r>
          <a:r>
            <a:rPr lang="fa-IR" sz="2400" b="1" kern="1200" dirty="0">
              <a:latin typeface="IRAN SansMobileNoEn" panose="020B0506030804020204" pitchFamily="34" charset="-78"/>
              <a:cs typeface="0 Nazanin" panose="00000400000000000000" pitchFamily="2" charset="-78"/>
            </a:rPr>
            <a:t>پروپوزال</a:t>
          </a:r>
          <a:endParaRPr lang="en-US" sz="2400" b="1" kern="120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sp:txBody>
      <dsp:txXfrm>
        <a:off x="2237219" y="2826068"/>
        <a:ext cx="2838997" cy="345224"/>
      </dsp:txXfrm>
    </dsp:sp>
    <dsp:sp modelId="{4FE5EB5D-4CEF-4D0D-9394-0534E61844BE}">
      <dsp:nvSpPr>
        <dsp:cNvPr id="0" name=""/>
        <dsp:cNvSpPr/>
      </dsp:nvSpPr>
      <dsp:spPr>
        <a:xfrm>
          <a:off x="1878596"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47526"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461592" y="3825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488711" y="4096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756259"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sp>
    <dsp:sp modelId="{2D6C7916-1130-46A8-833B-A6278CBD2192}">
      <dsp:nvSpPr>
        <dsp:cNvPr id="0" name=""/>
        <dsp:cNvSpPr/>
      </dsp:nvSpPr>
      <dsp:spPr>
        <a:xfrm>
          <a:off x="3756259"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0" kern="1200" dirty="0">
              <a:solidFill>
                <a:schemeClr val="accent3"/>
              </a:solidFill>
              <a:latin typeface="Baskerville Old Face" panose="02020602080505020303" pitchFamily="18" charset="77"/>
              <a:ea typeface="Baskerville" panose="02020502070401020303" pitchFamily="18" charset="0"/>
              <a:cs typeface="0 Nazanin" panose="00000400000000000000" pitchFamily="2" charset="-78"/>
            </a:rPr>
            <a:t> </a:t>
          </a:r>
          <a:r>
            <a:rPr lang="fa-IR" sz="1900" kern="1200" dirty="0">
              <a:latin typeface="IRAN SansMobileNoEn" panose="020B0506030804020204" pitchFamily="34" charset="-78"/>
              <a:cs typeface="0 Nazanin" panose="00000400000000000000" pitchFamily="2" charset="-78"/>
            </a:rPr>
            <a:t>دریافت نتایج</a:t>
          </a:r>
          <a:endParaRPr lang="en-US" sz="1900" b="0" kern="120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sp:txBody>
      <dsp:txXfrm>
        <a:off x="3756259" y="331946"/>
        <a:ext cx="2838997" cy="345224"/>
      </dsp:txXfrm>
    </dsp:sp>
    <dsp:sp modelId="{4D953791-5C2F-4A75-A8F4-6ED7EAB5E015}">
      <dsp:nvSpPr>
        <dsp:cNvPr id="0" name=""/>
        <dsp:cNvSpPr/>
      </dsp:nvSpPr>
      <dsp:spPr>
        <a:xfrm>
          <a:off x="3583647"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552577"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5166643"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5193762"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461311" y="1659731"/>
          <a:ext cx="2838997" cy="982560"/>
        </a:xfrm>
        <a:prstGeom prst="rect">
          <a:avLst/>
        </a:prstGeom>
        <a:noFill/>
        <a:ln>
          <a:noFill/>
        </a:ln>
        <a:effectLst/>
      </dsp:spPr>
      <dsp:style>
        <a:lnRef idx="0">
          <a:scrgbClr r="0" g="0" b="0"/>
        </a:lnRef>
        <a:fillRef idx="0">
          <a:scrgbClr r="0" g="0" b="0"/>
        </a:fillRef>
        <a:effectRef idx="0">
          <a:scrgbClr r="0" g="0" b="0"/>
        </a:effectRef>
        <a:fontRef idx="minor"/>
      </dsp:style>
    </dsp:sp>
    <dsp:sp modelId="{7C1E6B4A-59F7-4018-A403-E1CCAEE78BA1}">
      <dsp:nvSpPr>
        <dsp:cNvPr id="0" name=""/>
        <dsp:cNvSpPr/>
      </dsp:nvSpPr>
      <dsp:spPr>
        <a:xfrm>
          <a:off x="5461311" y="2642291"/>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a-IR" sz="1900" kern="1200" dirty="0">
              <a:latin typeface="IRAN SansMobileNoEn" panose="020B0506030804020204" pitchFamily="34" charset="-78"/>
              <a:cs typeface="0 Nazanin" panose="00000400000000000000" pitchFamily="2" charset="-78"/>
            </a:rPr>
            <a:t>جمع بندی و نگارش پایان نامه</a:t>
          </a:r>
          <a:endParaRPr lang="en-US" sz="1900" b="0" kern="120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sp:txBody>
      <dsp:txXfrm>
        <a:off x="5461311" y="2642291"/>
        <a:ext cx="2838997" cy="345224"/>
      </dsp:txXfrm>
    </dsp:sp>
    <dsp:sp modelId="{A03C5372-D306-43AC-B406-6F8183849431}">
      <dsp:nvSpPr>
        <dsp:cNvPr id="0" name=""/>
        <dsp:cNvSpPr/>
      </dsp:nvSpPr>
      <dsp:spPr>
        <a:xfrm>
          <a:off x="5288699"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257628"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871695" y="3825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898813" y="4096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166362"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sp>
    <dsp:sp modelId="{3FA5D5AE-9CAE-4D19-9765-BCEE62095312}">
      <dsp:nvSpPr>
        <dsp:cNvPr id="0" name=""/>
        <dsp:cNvSpPr/>
      </dsp:nvSpPr>
      <dsp:spPr>
        <a:xfrm>
          <a:off x="7166362"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fa-IR" sz="1900" kern="1200" dirty="0">
              <a:latin typeface="IRAN SansMobileNoEn" panose="020B0506030804020204" pitchFamily="34" charset="-78"/>
              <a:cs typeface="0 Nazanin" panose="00000400000000000000" pitchFamily="2" charset="-78"/>
            </a:rPr>
            <a:t>نگارش مقاله</a:t>
          </a:r>
          <a:endParaRPr lang="en-US" sz="1900" b="0" kern="1200" dirty="0">
            <a:solidFill>
              <a:schemeClr val="accent3"/>
            </a:solidFill>
            <a:latin typeface="IRAN SansMobileNoEn" panose="020B0506030804020204" pitchFamily="34" charset="-78"/>
            <a:ea typeface="Baskerville" panose="02020502070401020303" pitchFamily="18" charset="0"/>
            <a:cs typeface="0 Nazanin" panose="00000400000000000000" pitchFamily="2" charset="-78"/>
          </a:endParaRPr>
        </a:p>
      </dsp:txBody>
      <dsp:txXfrm>
        <a:off x="7166362" y="331946"/>
        <a:ext cx="2838997" cy="345224"/>
      </dsp:txXfrm>
    </dsp:sp>
    <dsp:sp modelId="{FE6CA7EB-68EC-4E76-9051-08C4CF370101}">
      <dsp:nvSpPr>
        <dsp:cNvPr id="0" name=""/>
        <dsp:cNvSpPr/>
      </dsp:nvSpPr>
      <dsp:spPr>
        <a:xfrm>
          <a:off x="6993750" y="677170"/>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962680"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1985014"/>
          <a:ext cx="11430000" cy="0"/>
        </a:xfrm>
        <a:prstGeom prst="line">
          <a:avLst/>
        </a:prstGeom>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68165" y="459022"/>
          <a:ext cx="288844" cy="288844"/>
        </a:xfrm>
        <a:prstGeom prst="teardrop">
          <a:avLst>
            <a:gd name="adj" fmla="val 115000"/>
          </a:avLst>
        </a:prstGeom>
        <a:solidFill>
          <a:schemeClr val="accent1"/>
        </a:solidFill>
        <a:ln w="12700" cap="flat" cmpd="sng" algn="ctr">
          <a:solidFill>
            <a:srgbClr val="4F59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100253" y="491110"/>
          <a:ext cx="224668" cy="224668"/>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471038" y="412882"/>
          <a:ext cx="1875660" cy="117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ctr" defTabSz="533400">
            <a:lnSpc>
              <a:spcPct val="90000"/>
            </a:lnSpc>
            <a:spcBef>
              <a:spcPct val="0"/>
            </a:spcBef>
            <a:spcAft>
              <a:spcPct val="35000"/>
            </a:spcAft>
            <a:buNone/>
          </a:pPr>
          <a:r>
            <a:rPr lang="fa-IR" sz="1200" b="1" i="0" kern="1200" dirty="0">
              <a:solidFill>
                <a:schemeClr val="accent3"/>
              </a:solidFill>
              <a:latin typeface="IRAN SansMobileNoEn" panose="020B0506030804020204" pitchFamily="34" charset="-78"/>
              <a:cs typeface="IRAN SansMobileNoEn" panose="020B0506030804020204" pitchFamily="34" charset="-78"/>
            </a:rPr>
            <a:t>استاد راهنما و مذاکره با </a:t>
          </a:r>
          <a:r>
            <a:rPr lang="fa-IR" sz="1200" b="1" i="0" kern="1200" dirty="0">
              <a:solidFill>
                <a:srgbClr val="FF0000"/>
              </a:solidFill>
              <a:latin typeface="IRAN SansMobileNoEn" panose="020B0506030804020204" pitchFamily="34" charset="-78"/>
              <a:cs typeface="IRAN SansMobileNoEn" panose="020B0506030804020204" pitchFamily="34" charset="-78"/>
            </a:rPr>
            <a:t>تولید کننده</a:t>
          </a:r>
          <a:endParaRPr lang="en-US" sz="1200" b="1" i="0" kern="1200" dirty="0">
            <a:solidFill>
              <a:srgbClr val="FF0000"/>
            </a:solidFill>
            <a:latin typeface="IRAN SansMobileNoEn" panose="020B0506030804020204" pitchFamily="34" charset="-78"/>
            <a:cs typeface="IRAN SansMobileNoEn" panose="020B0506030804020204" pitchFamily="34" charset="-78"/>
          </a:endParaRPr>
        </a:p>
      </dsp:txBody>
      <dsp:txXfrm>
        <a:off x="471038" y="412882"/>
        <a:ext cx="1875660" cy="1175128"/>
      </dsp:txXfrm>
    </dsp:sp>
    <dsp:sp modelId="{8E3FB235-DF38-476B-9A0E-B1E583D50944}">
      <dsp:nvSpPr>
        <dsp:cNvPr id="0" name=""/>
        <dsp:cNvSpPr/>
      </dsp:nvSpPr>
      <dsp:spPr>
        <a:xfrm>
          <a:off x="471038" y="0"/>
          <a:ext cx="1875660" cy="4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8900" bIns="0" numCol="1" spcCol="1270" anchor="ctr" anchorCtr="0">
          <a:noAutofit/>
        </a:bodyPr>
        <a:lstStyle/>
        <a:p>
          <a:pPr marL="0" lvl="0" indent="0" algn="ctr" defTabSz="622300">
            <a:lnSpc>
              <a:spcPct val="90000"/>
            </a:lnSpc>
            <a:spcBef>
              <a:spcPct val="0"/>
            </a:spcBef>
            <a:spcAft>
              <a:spcPct val="35000"/>
            </a:spcAft>
            <a:buNone/>
            <a:defRPr b="1"/>
          </a:pPr>
          <a:r>
            <a:rPr lang="fa-IR" sz="1400" b="1" kern="1200" dirty="0">
              <a:solidFill>
                <a:schemeClr val="accent3"/>
              </a:solidFill>
              <a:latin typeface="IRAN SansMobileNoEn" panose="020B0506030804020204" pitchFamily="34" charset="-78"/>
              <a:cs typeface="IRAN SansMobileNoEn" panose="020B0506030804020204" pitchFamily="34" charset="-78"/>
            </a:rPr>
            <a:t>طراحی ایده بر اساس </a:t>
          </a:r>
          <a:r>
            <a:rPr lang="fa-IR" sz="1400" b="1" kern="1200" dirty="0">
              <a:solidFill>
                <a:srgbClr val="FF0000"/>
              </a:solidFill>
              <a:latin typeface="IRAN SansMobileNoEn" panose="020B0506030804020204" pitchFamily="34" charset="-78"/>
              <a:cs typeface="IRAN SansMobileNoEn" panose="020B0506030804020204" pitchFamily="34" charset="-78"/>
            </a:rPr>
            <a:t>نیاز بازار</a:t>
          </a:r>
          <a:endParaRPr lang="en-US" sz="1400" b="1" kern="1200" dirty="0">
            <a:solidFill>
              <a:srgbClr val="FF0000"/>
            </a:solidFill>
            <a:latin typeface="IRAN SansMobileNoEn" panose="020B0506030804020204" pitchFamily="34" charset="-78"/>
            <a:ea typeface="Baskerville" panose="02020502070401020303" pitchFamily="18" charset="0"/>
            <a:cs typeface="IRAN SansMobileNoEn" panose="020B0506030804020204" pitchFamily="34" charset="-78"/>
          </a:endParaRPr>
        </a:p>
      </dsp:txBody>
      <dsp:txXfrm>
        <a:off x="471038" y="0"/>
        <a:ext cx="1875660" cy="412882"/>
      </dsp:txXfrm>
    </dsp:sp>
    <dsp:sp modelId="{9AA05CE5-209F-4AD9-BE2C-2A69F76DA8F4}">
      <dsp:nvSpPr>
        <dsp:cNvPr id="0" name=""/>
        <dsp:cNvSpPr/>
      </dsp:nvSpPr>
      <dsp:spPr>
        <a:xfrm>
          <a:off x="212587" y="809885"/>
          <a:ext cx="0" cy="1175128"/>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78021" y="1947854"/>
          <a:ext cx="73527" cy="7431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875400" y="2719797"/>
          <a:ext cx="289011" cy="28901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907507" y="2751904"/>
          <a:ext cx="224798" cy="224798"/>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321993" y="2342207"/>
          <a:ext cx="1882849" cy="1175128"/>
        </a:xfrm>
        <a:prstGeom prst="rect">
          <a:avLst/>
        </a:prstGeom>
        <a:noFill/>
        <a:ln>
          <a:noFill/>
        </a:ln>
        <a:effectLst/>
      </dsp:spPr>
      <dsp:style>
        <a:lnRef idx="0">
          <a:scrgbClr r="0" g="0" b="0"/>
        </a:lnRef>
        <a:fillRef idx="0">
          <a:scrgbClr r="0" g="0" b="0"/>
        </a:fillRef>
        <a:effectRef idx="0">
          <a:scrgbClr r="0" g="0" b="0"/>
        </a:effectRef>
        <a:fontRef idx="minor"/>
      </dsp:style>
    </dsp:sp>
    <dsp:sp modelId="{223C5207-4FA2-4A6C-8F43-20BD55767C99}">
      <dsp:nvSpPr>
        <dsp:cNvPr id="0" name=""/>
        <dsp:cNvSpPr/>
      </dsp:nvSpPr>
      <dsp:spPr>
        <a:xfrm>
          <a:off x="321993" y="3517335"/>
          <a:ext cx="1882849" cy="4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fa-IR" sz="1300" b="1" kern="1200" dirty="0">
              <a:solidFill>
                <a:schemeClr val="accent3"/>
              </a:solidFill>
              <a:latin typeface="IRAN SansMobileNoEn" panose="020B0506030804020204" pitchFamily="34" charset="-78"/>
              <a:ea typeface="Baskerville" panose="02020502070401020303" pitchFamily="18" charset="0"/>
              <a:cs typeface="IRAN SansMobileNoEn" panose="020B0506030804020204" pitchFamily="34" charset="-78"/>
            </a:rPr>
            <a:t>نگارش </a:t>
          </a:r>
          <a:r>
            <a:rPr lang="fa-IR" sz="1300" b="1" kern="1200" dirty="0">
              <a:latin typeface="IRAN SansMobileNoEn" panose="020B0506030804020204" pitchFamily="34" charset="-78"/>
              <a:cs typeface="IRAN SansMobileNoEn" panose="020B0506030804020204" pitchFamily="34" charset="-78"/>
            </a:rPr>
            <a:t>پروپوزال</a:t>
          </a:r>
          <a:endParaRPr lang="en-US" sz="1300" b="1" kern="1200" dirty="0">
            <a:solidFill>
              <a:schemeClr val="accent3"/>
            </a:solidFill>
            <a:latin typeface="IRAN SansMobileNoEn" panose="020B0506030804020204" pitchFamily="34" charset="-78"/>
            <a:ea typeface="Baskerville" panose="02020502070401020303" pitchFamily="18" charset="0"/>
            <a:cs typeface="IRAN SansMobileNoEn" panose="020B0506030804020204" pitchFamily="34" charset="-78"/>
          </a:endParaRPr>
        </a:p>
      </dsp:txBody>
      <dsp:txXfrm>
        <a:off x="321993" y="3517335"/>
        <a:ext cx="1882849" cy="412882"/>
      </dsp:txXfrm>
    </dsp:sp>
    <dsp:sp modelId="{4FE5EB5D-4CEF-4D0D-9394-0534E61844BE}">
      <dsp:nvSpPr>
        <dsp:cNvPr id="0" name=""/>
        <dsp:cNvSpPr/>
      </dsp:nvSpPr>
      <dsp:spPr>
        <a:xfrm>
          <a:off x="0" y="1985495"/>
          <a:ext cx="0" cy="11751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34705" y="1948336"/>
          <a:ext cx="73570" cy="7431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2872134" y="386386"/>
          <a:ext cx="289011" cy="289011"/>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2904241" y="418493"/>
          <a:ext cx="224798" cy="224798"/>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2166129" y="545842"/>
          <a:ext cx="1882849" cy="1175128"/>
        </a:xfrm>
        <a:prstGeom prst="rect">
          <a:avLst/>
        </a:prstGeom>
        <a:noFill/>
        <a:ln>
          <a:noFill/>
        </a:ln>
        <a:effectLst/>
      </dsp:spPr>
      <dsp:style>
        <a:lnRef idx="0">
          <a:scrgbClr r="0" g="0" b="0"/>
        </a:lnRef>
        <a:fillRef idx="0">
          <a:scrgbClr r="0" g="0" b="0"/>
        </a:fillRef>
        <a:effectRef idx="0">
          <a:scrgbClr r="0" g="0" b="0"/>
        </a:effectRef>
        <a:fontRef idx="minor"/>
      </dsp:style>
    </dsp:sp>
    <dsp:sp modelId="{2D6C7916-1130-46A8-833B-A6278CBD2192}">
      <dsp:nvSpPr>
        <dsp:cNvPr id="0" name=""/>
        <dsp:cNvSpPr/>
      </dsp:nvSpPr>
      <dsp:spPr>
        <a:xfrm>
          <a:off x="2166129" y="132960"/>
          <a:ext cx="1882849" cy="4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ctr" defTabSz="577850">
            <a:lnSpc>
              <a:spcPct val="90000"/>
            </a:lnSpc>
            <a:spcBef>
              <a:spcPct val="0"/>
            </a:spcBef>
            <a:spcAft>
              <a:spcPct val="35000"/>
            </a:spcAft>
            <a:buNone/>
            <a:defRPr b="1"/>
          </a:pPr>
          <a:r>
            <a:rPr lang="en-US" sz="1300" b="0" kern="1200" dirty="0">
              <a:solidFill>
                <a:schemeClr val="accent3"/>
              </a:solidFill>
              <a:latin typeface="Baskerville Old Face" panose="02020602080505020303" pitchFamily="18" charset="77"/>
              <a:ea typeface="Baskerville" panose="02020502070401020303" pitchFamily="18" charset="0"/>
            </a:rPr>
            <a:t> </a:t>
          </a:r>
          <a:r>
            <a:rPr lang="fa-IR" sz="1300" kern="1200" dirty="0">
              <a:latin typeface="IRAN SansMobileNoEn" panose="020B0506030804020204" pitchFamily="34" charset="-78"/>
              <a:cs typeface="IRAN SansMobileNoEn" panose="020B0506030804020204" pitchFamily="34" charset="-78"/>
            </a:rPr>
            <a:t>دریافت نتایج</a:t>
          </a:r>
          <a:endParaRPr lang="en-US" sz="1300" b="0" kern="1200" dirty="0">
            <a:solidFill>
              <a:schemeClr val="accent3"/>
            </a:solidFill>
            <a:latin typeface="IRAN SansMobileNoEn" panose="020B0506030804020204" pitchFamily="34" charset="-78"/>
            <a:ea typeface="Baskerville" panose="02020502070401020303" pitchFamily="18" charset="0"/>
            <a:cs typeface="IRAN SansMobileNoEn" panose="020B0506030804020204" pitchFamily="34" charset="-78"/>
          </a:endParaRPr>
        </a:p>
      </dsp:txBody>
      <dsp:txXfrm>
        <a:off x="2166129" y="132960"/>
        <a:ext cx="1882849" cy="412882"/>
      </dsp:txXfrm>
    </dsp:sp>
    <dsp:sp modelId="{4D953791-5C2F-4A75-A8F4-6ED7EAB5E015}">
      <dsp:nvSpPr>
        <dsp:cNvPr id="0" name=""/>
        <dsp:cNvSpPr/>
      </dsp:nvSpPr>
      <dsp:spPr>
        <a:xfrm>
          <a:off x="2998538" y="779003"/>
          <a:ext cx="0" cy="1175128"/>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2963833" y="1916972"/>
          <a:ext cx="73570" cy="7431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4CE50-8C30-4615-841F-5B8C9CA88888}">
      <dsp:nvSpPr>
        <dsp:cNvPr id="0" name=""/>
        <dsp:cNvSpPr/>
      </dsp:nvSpPr>
      <dsp:spPr>
        <a:xfrm rot="18900000">
          <a:off x="933815" y="2787587"/>
          <a:ext cx="153431" cy="153431"/>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B15EE-0B67-4028-B336-FD2096A6BF9D}">
      <dsp:nvSpPr>
        <dsp:cNvPr id="0" name=""/>
        <dsp:cNvSpPr/>
      </dsp:nvSpPr>
      <dsp:spPr>
        <a:xfrm>
          <a:off x="898196" y="2753906"/>
          <a:ext cx="224668" cy="22079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3C4B0D-E80E-4632-9625-ED7D0AE9EDAA}">
      <dsp:nvSpPr>
        <dsp:cNvPr id="0" name=""/>
        <dsp:cNvSpPr/>
      </dsp:nvSpPr>
      <dsp:spPr>
        <a:xfrm>
          <a:off x="1610472" y="-132836"/>
          <a:ext cx="1875660" cy="544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endParaRPr lang="fa-IR" sz="1200" b="0" i="0" kern="1200" dirty="0">
            <a:solidFill>
              <a:schemeClr val="accent3"/>
            </a:solidFill>
            <a:latin typeface="Gill Sans Nova Light" panose="020B0302020104020203" pitchFamily="34" charset="0"/>
          </a:endParaRPr>
        </a:p>
        <a:p>
          <a:pPr marL="0" lvl="0" indent="0" algn="l" defTabSz="711200">
            <a:lnSpc>
              <a:spcPct val="90000"/>
            </a:lnSpc>
            <a:spcBef>
              <a:spcPct val="0"/>
            </a:spcBef>
            <a:spcAft>
              <a:spcPct val="35000"/>
            </a:spcAft>
            <a:buNone/>
          </a:pPr>
          <a:endParaRPr lang="fa-IR" sz="1600" b="0" i="0" kern="1200" dirty="0">
            <a:solidFill>
              <a:schemeClr val="accent3"/>
            </a:solidFill>
            <a:latin typeface="Gill Sans Nova Light" panose="020B0302020104020203" pitchFamily="34" charset="0"/>
          </a:endParaRPr>
        </a:p>
      </dsp:txBody>
      <dsp:txXfrm>
        <a:off x="1610472" y="-132836"/>
        <a:ext cx="1875660" cy="5443828"/>
      </dsp:txXfrm>
    </dsp:sp>
    <dsp:sp modelId="{06570B89-7432-48C8-A18A-FC83B009F0F6}">
      <dsp:nvSpPr>
        <dsp:cNvPr id="0" name=""/>
        <dsp:cNvSpPr/>
      </dsp:nvSpPr>
      <dsp:spPr>
        <a:xfrm>
          <a:off x="1610472" y="2057331"/>
          <a:ext cx="1875660" cy="191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200" bIns="0" numCol="1" spcCol="1270" anchor="ctr" anchorCtr="0">
          <a:noAutofit/>
        </a:bodyPr>
        <a:lstStyle/>
        <a:p>
          <a:pPr marL="0" lvl="0" indent="0" algn="ctr" defTabSz="533400">
            <a:lnSpc>
              <a:spcPct val="90000"/>
            </a:lnSpc>
            <a:spcBef>
              <a:spcPct val="0"/>
            </a:spcBef>
            <a:spcAft>
              <a:spcPct val="35000"/>
            </a:spcAft>
            <a:buNone/>
            <a:defRPr b="1"/>
          </a:pPr>
          <a:r>
            <a:rPr lang="fa-IR" sz="1200" b="0" i="0" kern="1200" dirty="0">
              <a:solidFill>
                <a:schemeClr val="accent3"/>
              </a:solidFill>
              <a:latin typeface="Gill Sans Nova Light" panose="020B0302020104020203" pitchFamily="34" charset="0"/>
              <a:cs typeface="0 Nazanin" panose="00000400000000000000" pitchFamily="2" charset="-78"/>
            </a:rPr>
            <a:t>تولید نمونه ی اولیه.</a:t>
          </a:r>
        </a:p>
        <a:p>
          <a:pPr marL="0" lvl="0" indent="0" algn="ctr" defTabSz="533400">
            <a:lnSpc>
              <a:spcPct val="90000"/>
            </a:lnSpc>
            <a:spcBef>
              <a:spcPct val="0"/>
            </a:spcBef>
            <a:spcAft>
              <a:spcPct val="35000"/>
            </a:spcAft>
            <a:buNone/>
            <a:defRPr b="1"/>
          </a:pPr>
          <a:r>
            <a:rPr lang="fa-IR" sz="1200" b="0" i="0" kern="1200" dirty="0">
              <a:solidFill>
                <a:schemeClr val="accent3"/>
              </a:solidFill>
              <a:latin typeface="Gill Sans Nova Light" panose="020B0302020104020203" pitchFamily="34" charset="0"/>
              <a:cs typeface="0 Nazanin" panose="00000400000000000000" pitchFamily="2" charset="-78"/>
            </a:rPr>
            <a:t>.</a:t>
          </a:r>
          <a:r>
            <a:rPr lang="fa-IR" sz="1200" b="1" i="0" kern="1200" dirty="0">
              <a:solidFill>
                <a:srgbClr val="FF0000"/>
              </a:solidFill>
              <a:latin typeface="Gill Sans Nova Light" panose="020B0302020104020203" pitchFamily="34" charset="0"/>
              <a:cs typeface="0 Nazanin" panose="00000400000000000000" pitchFamily="2" charset="-78"/>
            </a:rPr>
            <a:t>واحد فناوری در پارک علم و فناوری </a:t>
          </a:r>
        </a:p>
        <a:p>
          <a:pPr marL="0" lvl="0" indent="0" algn="ctr" defTabSz="533400">
            <a:lnSpc>
              <a:spcPct val="90000"/>
            </a:lnSpc>
            <a:spcBef>
              <a:spcPct val="0"/>
            </a:spcBef>
            <a:spcAft>
              <a:spcPct val="35000"/>
            </a:spcAft>
            <a:buNone/>
            <a:defRPr b="1"/>
          </a:pPr>
          <a:r>
            <a:rPr lang="fa-IR" sz="1200" b="0" i="0" kern="1200" dirty="0">
              <a:solidFill>
                <a:schemeClr val="accent3"/>
              </a:solidFill>
              <a:latin typeface="Gill Sans Nova Light" panose="020B0302020104020203" pitchFamily="34" charset="0"/>
              <a:cs typeface="0 Nazanin" panose="00000400000000000000" pitchFamily="2" charset="-78"/>
            </a:rPr>
            <a:t>ثبت در اداره مالکیت معنوی</a:t>
          </a:r>
          <a:endParaRPr lang="en-US" sz="1200" b="0" i="0" kern="1200" dirty="0">
            <a:solidFill>
              <a:schemeClr val="accent3"/>
            </a:solidFill>
            <a:latin typeface="Gill Sans Nova Light" panose="020B0302020104020203" pitchFamily="34" charset="0"/>
            <a:cs typeface="0 Nazanin" panose="00000400000000000000" pitchFamily="2" charset="-78"/>
          </a:endParaRPr>
        </a:p>
        <a:p>
          <a:pPr marL="0" lvl="0" indent="0" algn="ctr" defTabSz="533400">
            <a:lnSpc>
              <a:spcPct val="90000"/>
            </a:lnSpc>
            <a:spcBef>
              <a:spcPct val="0"/>
            </a:spcBef>
            <a:spcAft>
              <a:spcPct val="35000"/>
            </a:spcAft>
            <a:buNone/>
            <a:defRPr b="1"/>
          </a:pPr>
          <a:r>
            <a:rPr lang="fa-IR" sz="1200" b="1" i="0" kern="1200" dirty="0">
              <a:solidFill>
                <a:srgbClr val="FF0000"/>
              </a:solidFill>
              <a:latin typeface="Gill Sans Nova Light" panose="020B0302020104020203" pitchFamily="34" charset="0"/>
              <a:cs typeface="0 Nazanin" panose="00000400000000000000" pitchFamily="2" charset="-78"/>
            </a:rPr>
            <a:t>ثبت شرکت تولید کننده</a:t>
          </a:r>
          <a:endParaRPr lang="en-US" sz="1200" b="0" i="0" kern="1200" dirty="0">
            <a:solidFill>
              <a:schemeClr val="accent3"/>
            </a:solidFill>
            <a:latin typeface="Gill Sans Nova Light" panose="020B0302020104020203" pitchFamily="34" charset="0"/>
            <a:cs typeface="0 Nazanin" panose="00000400000000000000" pitchFamily="2" charset="-78"/>
          </a:endParaRPr>
        </a:p>
      </dsp:txBody>
      <dsp:txXfrm>
        <a:off x="1610472" y="2057331"/>
        <a:ext cx="1875660" cy="1912696"/>
      </dsp:txXfrm>
    </dsp:sp>
    <dsp:sp modelId="{A49D987B-E0F0-4274-B897-A7C65D2C93A7}">
      <dsp:nvSpPr>
        <dsp:cNvPr id="0" name=""/>
        <dsp:cNvSpPr/>
      </dsp:nvSpPr>
      <dsp:spPr>
        <a:xfrm>
          <a:off x="989189" y="2051229"/>
          <a:ext cx="0" cy="62841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C97C518-504F-4D30-95EB-F7B8435EEB61}">
      <dsp:nvSpPr>
        <dsp:cNvPr id="0" name=""/>
        <dsp:cNvSpPr/>
      </dsp:nvSpPr>
      <dsp:spPr>
        <a:xfrm>
          <a:off x="922638" y="2031358"/>
          <a:ext cx="137496" cy="3974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4636495" y="458938"/>
          <a:ext cx="289011" cy="289011"/>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4668602" y="491045"/>
          <a:ext cx="224798" cy="224798"/>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3832156" y="412882"/>
          <a:ext cx="1882849" cy="117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endParaRPr lang="en-US"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3832156" y="412882"/>
        <a:ext cx="1882849" cy="1175128"/>
      </dsp:txXfrm>
    </dsp:sp>
    <dsp:sp modelId="{3FA5D5AE-9CAE-4D19-9765-BCEE62095312}">
      <dsp:nvSpPr>
        <dsp:cNvPr id="0" name=""/>
        <dsp:cNvSpPr/>
      </dsp:nvSpPr>
      <dsp:spPr>
        <a:xfrm>
          <a:off x="3832156" y="0"/>
          <a:ext cx="1882849" cy="4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ctr" defTabSz="577850">
            <a:lnSpc>
              <a:spcPct val="90000"/>
            </a:lnSpc>
            <a:spcBef>
              <a:spcPct val="0"/>
            </a:spcBef>
            <a:spcAft>
              <a:spcPct val="35000"/>
            </a:spcAft>
            <a:buNone/>
            <a:defRPr b="1"/>
          </a:pPr>
          <a:r>
            <a:rPr lang="fa-IR" sz="1300" kern="1200" dirty="0">
              <a:latin typeface="IRAN SansMobileNoEn" panose="020B0506030804020204" pitchFamily="34" charset="-78"/>
              <a:cs typeface="IRAN SansMobileNoEn" panose="020B0506030804020204" pitchFamily="34" charset="-78"/>
            </a:rPr>
            <a:t>نگارش مقاله</a:t>
          </a:r>
          <a:endParaRPr lang="en-US" sz="1300" b="0" kern="1200" dirty="0">
            <a:solidFill>
              <a:schemeClr val="accent3"/>
            </a:solidFill>
            <a:latin typeface="IRAN SansMobileNoEn" panose="020B0506030804020204" pitchFamily="34" charset="-78"/>
            <a:ea typeface="Baskerville" panose="02020502070401020303" pitchFamily="18" charset="0"/>
            <a:cs typeface="IRAN SansMobileNoEn" panose="020B0506030804020204" pitchFamily="34" charset="-78"/>
          </a:endParaRPr>
        </a:p>
      </dsp:txBody>
      <dsp:txXfrm>
        <a:off x="3832156" y="0"/>
        <a:ext cx="1882849" cy="412882"/>
      </dsp:txXfrm>
    </dsp:sp>
    <dsp:sp modelId="{FE6CA7EB-68EC-4E76-9051-08C4CF370101}">
      <dsp:nvSpPr>
        <dsp:cNvPr id="0" name=""/>
        <dsp:cNvSpPr/>
      </dsp:nvSpPr>
      <dsp:spPr>
        <a:xfrm>
          <a:off x="4781001" y="809885"/>
          <a:ext cx="0" cy="11751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4746295" y="1947854"/>
          <a:ext cx="73570" cy="7431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9F2CA-B1A0-4DAC-B423-E4E63038FF81}">
      <dsp:nvSpPr>
        <dsp:cNvPr id="0" name=""/>
        <dsp:cNvSpPr/>
      </dsp:nvSpPr>
      <dsp:spPr>
        <a:xfrm rot="18900000">
          <a:off x="5782247" y="3222161"/>
          <a:ext cx="288844" cy="28884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6EC62-5FD5-4D4E-B641-1D6E6E37ACA0}">
      <dsp:nvSpPr>
        <dsp:cNvPr id="0" name=""/>
        <dsp:cNvSpPr/>
      </dsp:nvSpPr>
      <dsp:spPr>
        <a:xfrm>
          <a:off x="5814335" y="3254249"/>
          <a:ext cx="224668" cy="22466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4AE6A49-25AD-48AD-A2D2-01CDE7184E3D}">
      <dsp:nvSpPr>
        <dsp:cNvPr id="0" name=""/>
        <dsp:cNvSpPr/>
      </dsp:nvSpPr>
      <dsp:spPr>
        <a:xfrm>
          <a:off x="6130913" y="1985014"/>
          <a:ext cx="1875660" cy="1175128"/>
        </a:xfrm>
        <a:prstGeom prst="rect">
          <a:avLst/>
        </a:prstGeom>
        <a:noFill/>
        <a:ln>
          <a:noFill/>
        </a:ln>
        <a:effectLst/>
      </dsp:spPr>
      <dsp:style>
        <a:lnRef idx="0">
          <a:scrgbClr r="0" g="0" b="0"/>
        </a:lnRef>
        <a:fillRef idx="0">
          <a:scrgbClr r="0" g="0" b="0"/>
        </a:fillRef>
        <a:effectRef idx="0">
          <a:scrgbClr r="0" g="0" b="0"/>
        </a:effectRef>
        <a:fontRef idx="minor"/>
      </dsp:style>
    </dsp:sp>
    <dsp:sp modelId="{3DD313D8-83BB-49EB-AE4D-EE4C694519A9}">
      <dsp:nvSpPr>
        <dsp:cNvPr id="0" name=""/>
        <dsp:cNvSpPr/>
      </dsp:nvSpPr>
      <dsp:spPr>
        <a:xfrm>
          <a:off x="6130913" y="3160142"/>
          <a:ext cx="1875660" cy="4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ctr" defTabSz="577850">
            <a:lnSpc>
              <a:spcPct val="90000"/>
            </a:lnSpc>
            <a:spcBef>
              <a:spcPct val="0"/>
            </a:spcBef>
            <a:spcAft>
              <a:spcPct val="35000"/>
            </a:spcAft>
            <a:buNone/>
            <a:defRPr b="1"/>
          </a:pPr>
          <a:r>
            <a:rPr lang="fa-IR" sz="1300" b="1" i="0" kern="1200" dirty="0">
              <a:solidFill>
                <a:srgbClr val="FF0000"/>
              </a:solidFill>
              <a:latin typeface="Gill Sans Nova Light" panose="020B0302020104020203" pitchFamily="34" charset="0"/>
              <a:cs typeface="0 Nazanin" panose="00000400000000000000" pitchFamily="2" charset="-78"/>
            </a:rPr>
            <a:t>دریافت مجوز از سازمان غذا و دارو </a:t>
          </a:r>
          <a:r>
            <a:rPr lang="fa-IR" sz="1300" b="0" i="0" kern="1200" dirty="0">
              <a:solidFill>
                <a:schemeClr val="accent3"/>
              </a:solidFill>
              <a:latin typeface="Gill Sans Nova Light" panose="020B0302020104020203" pitchFamily="34" charset="0"/>
              <a:cs typeface="0 Nazanin" panose="00000400000000000000" pitchFamily="2" charset="-78"/>
            </a:rPr>
            <a:t>(تاییدهای آزمایشگاه های همکار تست های آنتی باکتریال. حساسیت مخاطی.جلدی. محصول نهایی و محصول اولیه)) اثبات </a:t>
          </a:r>
          <a:r>
            <a:rPr lang="fa-IR" sz="1300" kern="1200" dirty="0">
              <a:cs typeface="0 Nazanin" panose="00000400000000000000" pitchFamily="2" charset="-78"/>
            </a:rPr>
            <a:t>اثربخشی و کاربردی </a:t>
          </a:r>
          <a:endParaRPr lang="fa-IR" sz="1300" b="0" i="0" kern="1200" dirty="0">
            <a:solidFill>
              <a:schemeClr val="accent3"/>
            </a:solidFill>
            <a:latin typeface="Gill Sans Nova Light" panose="020B0302020104020203" pitchFamily="34" charset="0"/>
            <a:cs typeface="0 Nazanin" panose="00000400000000000000" pitchFamily="2" charset="-78"/>
          </a:endParaRPr>
        </a:p>
      </dsp:txBody>
      <dsp:txXfrm>
        <a:off x="6130913" y="3160142"/>
        <a:ext cx="1875660" cy="412882"/>
      </dsp:txXfrm>
    </dsp:sp>
    <dsp:sp modelId="{61FD39EF-5566-4AD4-9355-FAA759CA6FB4}">
      <dsp:nvSpPr>
        <dsp:cNvPr id="0" name=""/>
        <dsp:cNvSpPr/>
      </dsp:nvSpPr>
      <dsp:spPr>
        <a:xfrm>
          <a:off x="5926669" y="1985014"/>
          <a:ext cx="0" cy="11751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5F04A81-5EF3-400C-9725-D0A6E2FF2CE4}">
      <dsp:nvSpPr>
        <dsp:cNvPr id="0" name=""/>
        <dsp:cNvSpPr/>
      </dsp:nvSpPr>
      <dsp:spPr>
        <a:xfrm>
          <a:off x="5892103" y="1947854"/>
          <a:ext cx="73527" cy="7431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168F5-C077-4BF7-B3D9-AB6BDEE26BFD}">
      <dsp:nvSpPr>
        <dsp:cNvPr id="0" name=""/>
        <dsp:cNvSpPr/>
      </dsp:nvSpPr>
      <dsp:spPr>
        <a:xfrm rot="8100000">
          <a:off x="6920608" y="459022"/>
          <a:ext cx="288844" cy="28884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E73F1-0F97-496B-9475-7B9CD846A9E6}">
      <dsp:nvSpPr>
        <dsp:cNvPr id="0" name=""/>
        <dsp:cNvSpPr/>
      </dsp:nvSpPr>
      <dsp:spPr>
        <a:xfrm>
          <a:off x="6952696" y="491110"/>
          <a:ext cx="224668" cy="22466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C0EC546-448F-44E2-814E-3D278BABD4D6}">
      <dsp:nvSpPr>
        <dsp:cNvPr id="0" name=""/>
        <dsp:cNvSpPr/>
      </dsp:nvSpPr>
      <dsp:spPr>
        <a:xfrm>
          <a:off x="7269274" y="809885"/>
          <a:ext cx="1875660" cy="1175128"/>
        </a:xfrm>
        <a:prstGeom prst="rect">
          <a:avLst/>
        </a:prstGeom>
        <a:noFill/>
        <a:ln>
          <a:noFill/>
        </a:ln>
        <a:effectLst/>
      </dsp:spPr>
      <dsp:style>
        <a:lnRef idx="0">
          <a:scrgbClr r="0" g="0" b="0"/>
        </a:lnRef>
        <a:fillRef idx="0">
          <a:scrgbClr r="0" g="0" b="0"/>
        </a:fillRef>
        <a:effectRef idx="0">
          <a:scrgbClr r="0" g="0" b="0"/>
        </a:effectRef>
        <a:fontRef idx="minor"/>
      </dsp:style>
    </dsp:sp>
    <dsp:sp modelId="{BD9570B6-0011-46BA-AD51-C81852881390}">
      <dsp:nvSpPr>
        <dsp:cNvPr id="0" name=""/>
        <dsp:cNvSpPr/>
      </dsp:nvSpPr>
      <dsp:spPr>
        <a:xfrm>
          <a:off x="7269274" y="397002"/>
          <a:ext cx="1875660" cy="4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fa-IR" sz="1300" b="0" i="0" kern="1200" dirty="0">
              <a:solidFill>
                <a:schemeClr val="accent3"/>
              </a:solidFill>
              <a:latin typeface="Gill Sans Nova Light" panose="020B0302020104020203" pitchFamily="34" charset="0"/>
              <a:cs typeface="0 Nazanin" panose="00000400000000000000" pitchFamily="2" charset="-78"/>
            </a:rPr>
            <a:t>اداره ی تجهیزات پزشکی (ثبت نام در </a:t>
          </a:r>
          <a:r>
            <a:rPr lang="en-US" sz="1300" b="0" i="0" kern="1200" dirty="0">
              <a:solidFill>
                <a:schemeClr val="accent3"/>
              </a:solidFill>
              <a:latin typeface="Gill Sans Nova Light" panose="020B0302020104020203" pitchFamily="34" charset="0"/>
              <a:cs typeface="0 Nazanin" panose="00000400000000000000" pitchFamily="2" charset="-78"/>
            </a:rPr>
            <a:t>IRC GTIN </a:t>
          </a:r>
          <a:r>
            <a:rPr lang="fa-IR" sz="1300" b="0" i="0" kern="1200" dirty="0">
              <a:solidFill>
                <a:schemeClr val="accent3"/>
              </a:solidFill>
              <a:latin typeface="Gill Sans Nova Light" panose="020B0302020104020203" pitchFamily="34" charset="0"/>
              <a:cs typeface="0 Nazanin" panose="00000400000000000000" pitchFamily="2" charset="-78"/>
            </a:rPr>
            <a:t>و دریافت شناسه تولید و پروانه ی تولید. (برون سپاری؟؟؟)</a:t>
          </a:r>
        </a:p>
      </dsp:txBody>
      <dsp:txXfrm>
        <a:off x="7269274" y="397002"/>
        <a:ext cx="1875660" cy="412882"/>
      </dsp:txXfrm>
    </dsp:sp>
    <dsp:sp modelId="{4856BFB2-C08B-4F93-B274-AE2277A9A68D}">
      <dsp:nvSpPr>
        <dsp:cNvPr id="0" name=""/>
        <dsp:cNvSpPr/>
      </dsp:nvSpPr>
      <dsp:spPr>
        <a:xfrm>
          <a:off x="7065030" y="809885"/>
          <a:ext cx="0" cy="11751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D0B2F5-70EF-402B-95D7-3FCBFB30FC10}">
      <dsp:nvSpPr>
        <dsp:cNvPr id="0" name=""/>
        <dsp:cNvSpPr/>
      </dsp:nvSpPr>
      <dsp:spPr>
        <a:xfrm>
          <a:off x="7030464" y="1947854"/>
          <a:ext cx="73527" cy="7431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C2B5B-D42D-419B-94EF-8A26224B947F}">
      <dsp:nvSpPr>
        <dsp:cNvPr id="0" name=""/>
        <dsp:cNvSpPr/>
      </dsp:nvSpPr>
      <dsp:spPr>
        <a:xfrm rot="18900000">
          <a:off x="8058969" y="3222161"/>
          <a:ext cx="288844" cy="28884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C360B5-AD1F-483E-BD5C-B7C7759538EE}">
      <dsp:nvSpPr>
        <dsp:cNvPr id="0" name=""/>
        <dsp:cNvSpPr/>
      </dsp:nvSpPr>
      <dsp:spPr>
        <a:xfrm>
          <a:off x="8091057" y="3254249"/>
          <a:ext cx="224668" cy="22466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BACE4EB-B918-4E25-85C1-5901226825E9}">
      <dsp:nvSpPr>
        <dsp:cNvPr id="0" name=""/>
        <dsp:cNvSpPr/>
      </dsp:nvSpPr>
      <dsp:spPr>
        <a:xfrm>
          <a:off x="8407635" y="1985014"/>
          <a:ext cx="1875660" cy="1175128"/>
        </a:xfrm>
        <a:prstGeom prst="rect">
          <a:avLst/>
        </a:prstGeom>
        <a:noFill/>
        <a:ln>
          <a:noFill/>
        </a:ln>
        <a:effectLst/>
      </dsp:spPr>
      <dsp:style>
        <a:lnRef idx="0">
          <a:scrgbClr r="0" g="0" b="0"/>
        </a:lnRef>
        <a:fillRef idx="0">
          <a:scrgbClr r="0" g="0" b="0"/>
        </a:fillRef>
        <a:effectRef idx="0">
          <a:scrgbClr r="0" g="0" b="0"/>
        </a:effectRef>
        <a:fontRef idx="minor"/>
      </dsp:style>
    </dsp:sp>
    <dsp:sp modelId="{C9CF6883-A61C-4BA7-A705-7B344DD95A09}">
      <dsp:nvSpPr>
        <dsp:cNvPr id="0" name=""/>
        <dsp:cNvSpPr/>
      </dsp:nvSpPr>
      <dsp:spPr>
        <a:xfrm>
          <a:off x="8407635" y="3160142"/>
          <a:ext cx="1875660" cy="4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fa-IR" sz="1300" b="1" i="0" kern="1200" dirty="0">
              <a:solidFill>
                <a:srgbClr val="FF0000"/>
              </a:solidFill>
              <a:latin typeface="Gill Sans Nova Light" panose="020B0302020104020203" pitchFamily="34" charset="0"/>
              <a:cs typeface="0 Nazanin" panose="00000400000000000000" pitchFamily="2" charset="-78"/>
            </a:rPr>
            <a:t>مجوز سازمان نانو مقیاس</a:t>
          </a:r>
        </a:p>
      </dsp:txBody>
      <dsp:txXfrm>
        <a:off x="8407635" y="3160142"/>
        <a:ext cx="1875660" cy="412882"/>
      </dsp:txXfrm>
    </dsp:sp>
    <dsp:sp modelId="{8DCB8FFB-0627-4AE5-8D2C-938EAB4F56CD}">
      <dsp:nvSpPr>
        <dsp:cNvPr id="0" name=""/>
        <dsp:cNvSpPr/>
      </dsp:nvSpPr>
      <dsp:spPr>
        <a:xfrm>
          <a:off x="8203391" y="1985014"/>
          <a:ext cx="0" cy="11751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D929349-82D7-439D-AE40-5A7369EEA2EB}">
      <dsp:nvSpPr>
        <dsp:cNvPr id="0" name=""/>
        <dsp:cNvSpPr/>
      </dsp:nvSpPr>
      <dsp:spPr>
        <a:xfrm>
          <a:off x="8168825" y="1947854"/>
          <a:ext cx="73527" cy="7431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D9F917-0E27-488E-B4F9-56ABA581F759}">
      <dsp:nvSpPr>
        <dsp:cNvPr id="0" name=""/>
        <dsp:cNvSpPr/>
      </dsp:nvSpPr>
      <dsp:spPr>
        <a:xfrm rot="8100000">
          <a:off x="9197330" y="459022"/>
          <a:ext cx="288844" cy="28884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64C571-3418-4BFA-BC30-C5EB3BF516CA}">
      <dsp:nvSpPr>
        <dsp:cNvPr id="0" name=""/>
        <dsp:cNvSpPr/>
      </dsp:nvSpPr>
      <dsp:spPr>
        <a:xfrm>
          <a:off x="9229418" y="491110"/>
          <a:ext cx="224668" cy="22466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06FA7EA-F720-470F-8E5D-64413A4358FE}">
      <dsp:nvSpPr>
        <dsp:cNvPr id="0" name=""/>
        <dsp:cNvSpPr/>
      </dsp:nvSpPr>
      <dsp:spPr>
        <a:xfrm>
          <a:off x="9545995" y="809885"/>
          <a:ext cx="1875660" cy="1175128"/>
        </a:xfrm>
        <a:prstGeom prst="rect">
          <a:avLst/>
        </a:prstGeom>
        <a:noFill/>
        <a:ln>
          <a:noFill/>
        </a:ln>
        <a:effectLst/>
      </dsp:spPr>
      <dsp:style>
        <a:lnRef idx="0">
          <a:scrgbClr r="0" g="0" b="0"/>
        </a:lnRef>
        <a:fillRef idx="0">
          <a:scrgbClr r="0" g="0" b="0"/>
        </a:fillRef>
        <a:effectRef idx="0">
          <a:scrgbClr r="0" g="0" b="0"/>
        </a:effectRef>
        <a:fontRef idx="minor"/>
      </dsp:style>
    </dsp:sp>
    <dsp:sp modelId="{E76E2495-5DF1-4234-90C7-3DEFA3B62CD0}">
      <dsp:nvSpPr>
        <dsp:cNvPr id="0" name=""/>
        <dsp:cNvSpPr/>
      </dsp:nvSpPr>
      <dsp:spPr>
        <a:xfrm>
          <a:off x="9545995" y="397002"/>
          <a:ext cx="1875660" cy="412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fa-IR" sz="1300" b="0" i="0" kern="1200" dirty="0">
              <a:solidFill>
                <a:schemeClr val="accent3"/>
              </a:solidFill>
              <a:latin typeface="Gill Sans Nova Light" panose="020B0302020104020203" pitchFamily="34" charset="0"/>
              <a:cs typeface="0 Nazanin" panose="00000400000000000000" pitchFamily="2" charset="-78"/>
            </a:rPr>
            <a:t>وزارت صمت</a:t>
          </a:r>
        </a:p>
      </dsp:txBody>
      <dsp:txXfrm>
        <a:off x="9545995" y="397002"/>
        <a:ext cx="1875660" cy="412882"/>
      </dsp:txXfrm>
    </dsp:sp>
    <dsp:sp modelId="{3B08562B-19C3-4CA2-99D1-4FA6450970A3}">
      <dsp:nvSpPr>
        <dsp:cNvPr id="0" name=""/>
        <dsp:cNvSpPr/>
      </dsp:nvSpPr>
      <dsp:spPr>
        <a:xfrm>
          <a:off x="9341752" y="809885"/>
          <a:ext cx="0" cy="117512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672E355-3303-4AC2-84F0-89F363CD8F27}">
      <dsp:nvSpPr>
        <dsp:cNvPr id="0" name=""/>
        <dsp:cNvSpPr/>
      </dsp:nvSpPr>
      <dsp:spPr>
        <a:xfrm>
          <a:off x="9307185" y="1947854"/>
          <a:ext cx="73527" cy="74318"/>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9/7/2024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3T05:15:47.48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417 132,'2574'0,"-2873"1,-343-3,570-4,-1-3,-122-31,82 14,28 9,1 3,-2 4,-91 1,-984 10,1158 0,9 2,23 6,41 9,-5-4,0-4,100 4,135-14,-138-3,108 3,-232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5:16:05.514"/>
    </inkml:context>
    <inkml:brush xml:id="br0">
      <inkml:brushProperty name="width" value="0.05" units="cm"/>
      <inkml:brushProperty name="height" value="0.05" units="cm"/>
      <inkml:brushProperty name="color" value="#FFFFFF"/>
    </inkml:brush>
  </inkml:definitions>
  <inkml:trace contextRef="#ctx0" brushRef="#br0">1444 1 24575,'84'5'0,"0"4"0,-1 3 0,128 37 0,38 6 0,-120-38 0,138-1 0,-193-13 0,-34 0 0,0 3 0,-1 1 0,1 2 0,39 14 0,-36-13 0,0-2 0,63 4 0,-60-7 0,20 2 0,-1-2 0,106-6 0,-169 1 0,-1 0 0,1 0 0,0 0 0,-1 0 0,1 0 0,0-1 0,-1 1 0,1 0 0,-1-1 0,1 1 0,0-1 0,-1 0 0,0 1 0,1-1 0,-1 0 0,1 0 0,-1 0 0,0 0 0,1 0 0,0-1 0,-3 0 0,0 1 0,-1 0 0,1 0 0,0 0 0,0 0 0,-1 0 0,1 0 0,-1 0 0,1 1 0,-1-1 0,1 0 0,-1 1 0,1-1 0,-1 1 0,0 0 0,1-1 0,-1 1 0,0 0 0,1 0 0,-1 0 0,-3 1 0,-108-9 10,0 6 0,0 4-1,1 5 1,-1 6 0,-153 36-1,-536 194-926,78 42 702,506-183 237,-248 156-1,424-232-21,-111 75 0,129-82 0,0 0 0,1 2 0,-36 43 0,55-60 35,0 0-1,1 1 0,0 0 1,0-1-1,0 1 1,1 0-1,0 1 0,-1-1 1,2 0-1,-1 1 0,1-1 1,0 1-1,0-1 0,0 8 1,1-11-19,1 1 0,-1-1 0,1 1 0,0-1 0,0 1 0,0-1 1,0 0-1,0 1 0,0-1 0,1 0 0,-1 0 0,1 0 0,-1 0 0,1 0 0,0 0 1,0 0-1,0-1 0,0 1 0,0-1 0,0 1 0,0-1 0,1 0 0,-1 0 0,0 0 1,1 0-1,-1 0 0,1-1 0,-1 1 0,1-1 0,-1 1 0,5-1 0,17 3-16,0-2 0,1 0 0,-1-1 0,1-2 0,-1-1 0,0 0 0,0-2 0,0-1 0,23-8 0,34-16 0,92-49 0,-96 41 0,543-276 0,-441 221 0,-153 79 0,31-15 0,-2-2 0,60-44 0,-112 73 0,0-1 0,0 1 0,0 0 0,0-1 0,-1 0 0,1 0 0,-1 0 0,0 0 0,1 0 0,1-6 0,-3 6 0,0 1 0,-1-1 0,0 0 0,0 0 0,0 0 0,0 1 0,0-1 0,0 0 0,-1 0 0,1 0 0,-1 1 0,0-1 0,0 0 0,-1-3 0,-1-2 0,1 1 0,1-1 0,0 0 0,0 0 0,0 1 0,1-1 0,0 0 0,0 0 0,1 0 0,0 0 0,1 1 0,0-1 0,0 0 0,0 1 0,1 0 0,5-11 0,7-11 0,2 1 0,32-42 0,-39 57 0,28-37 0,2 2 0,3 2 0,59-50 0,-88 82 32,1-1 0,-2-1 0,13-17 0,-14 16-529,1 0-1,22-20 0,-21 25-6328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5:16:12.526"/>
    </inkml:context>
    <inkml:brush xml:id="br0">
      <inkml:brushProperty name="width" value="0.05" units="cm"/>
      <inkml:brushProperty name="height" value="0.05" units="cm"/>
      <inkml:brushProperty name="color" value="#FFFFFF"/>
    </inkml:brush>
  </inkml:definitions>
  <inkml:trace contextRef="#ctx0" brushRef="#br0">0 665 24575,'54'0'0,"-1"-3"0,1-3 0,-1-1 0,0-3 0,82-28 0,306-86 0,-411 116 0,33-5 0,121-9 0,-161 20 0,-22 2 0,5 0 0,0 0 0,0-1 0,0 1 0,0-1 0,0-1 0,-1 1 0,1-1 0,0 0 0,9-6 0,-21 6 0,0 0 0,-1 0 0,1 1 0,0 0 0,-1 0 0,-10 0 0,-588-1 0,346 4 0,296-3 0,0 1 0,0 3 0,0 1 0,0 1 0,-1 2 0,38 13 0,-18 2 0,-40-15 0,0 0 0,1-1 0,0-1 0,1-1 0,-1 0 0,22 1 0,28-6 0,-50 0 0,-1 0 0,0 1 0,1 1 0,-1 0 0,21 5 0,-24 1 0,-21-1 0,-27 1 0,-333-1 0,38-4 0,306 5 0,24-7 0,-1 1 0,1-1 0,0 0 0,-1 0 0,1 1 0,0-1 0,0 0 0,-1 1 0,1-1 0,0 1 0,0-1 0,0 0 0,0 1 0,-1-1 0,1 1 0,0-1 0,0 0 0,0 1 0,0-1 0,0 1 0,0-1 0,0 1 0,0-1 0,0 0 0,0 1 0,0-1 0,1 1 0,-1-1 0,0 1 0,2 1 0,-1 0 0,1 0 0,-1 0 0,1 0 0,0 0 0,0 0 0,0-1 0,0 1 0,0-1 0,0 1 0,0-1 0,1 0 0,3 2 0,19 4 0,1 0 0,0-2 0,0-1 0,0-1 0,0-1 0,38-2 0,65 6 0,-83-1 0,-31-4 0,0 0 0,0 1 0,-1 1 0,1 0 0,17 6 0,-31-8 0,1-1 0,-1 1 0,0-1 0,0 1 0,1-1 0,-1 1 0,0 0 0,0 0 0,0 0 0,0-1 0,0 1 0,0 0 0,0 0 0,0 0 0,0 1 0,0-1 0,-1 0 0,2 2 0,-2-3 0,0 1 0,0 0 0,0-1 0,-1 1 0,1 0 0,0-1 0,0 1 0,0 0 0,-1-1 0,1 1 0,0 0 0,-1-1 0,1 1 0,0-1 0,-1 1 0,1-1 0,-1 1 0,1-1 0,-1 1 0,1-1 0,-1 1 0,1-1 0,-1 0 0,1 1 0,-2-1 0,-4 4 0,0-2 0,0 1 0,0-1 0,0 0 0,-1 0 0,-9 1 0,-100 8 0,-215-9 0,228-5 0,211 2 0,239 7 0,-337-4 0,-4-2 0,1 1 0,-1-1 0,0 2 0,0-1 0,0 1 0,0 0 0,6 3 0,-13-1 0,-11 0 0,-14 1 0,-36 3 0,6-1 0,1 2 0,-61 19 0,106-24 0,11 0 0,20 1 0,36-3 0,1807-4 0,-1766-3 0,-91 4 0,0 0 0,0-1 0,0 1 0,0-1 0,0 0 0,0-1 0,-1 0 0,1 0 0,-1 0 0,0-1 0,8-5 0,-14 8 0,1 1 0,0-1 0,-1 0 0,1 1 0,0-1 0,-1 1 0,1-1 0,-1 0 0,1 1 0,-1-1 0,0 0 0,1 0 0,-1 1 0,0-1 0,1 0 0,-1 0 0,0 1 0,0-1 0,0 0 0,1 0 0,-1 0 0,0 0 0,0 1 0,0-1 0,-1 0 0,1 0 0,0-1 0,-1 1 0,0-1 0,0 1 0,0 0 0,0 0 0,0 0 0,0-1 0,0 1 0,-1 1 0,1-1 0,0 0 0,-1 0 0,1 0 0,-3 0 0,-56-16 0,53 16 0,-227-52 0,-116-20 0,-92-6 0,426 76 0,9 2 0,0 0 0,0 0 0,0-1 0,1 1 0,-1-2 0,1 1 0,-1-1 0,1 0 0,0 0 0,0 0 0,-8-7 0,14 10 0,0-1 0,-1 1 0,1 0 0,0-1 0,0 1 0,0-1 0,-1 1 0,1-1 0,0 1 0,0-1 0,0 1 0,0 0 0,0-1 0,0 1 0,0-1 0,0 1 0,0-1 0,0 1 0,0-1 0,0 1 0,0-1 0,0 1 0,1-1 0,-1 1 0,0 0 0,0-1 0,0 1 0,1-1 0,-1 1 0,0 0 0,1-1 0,-1 1 0,0 0 0,1-1 0,-1 1 0,0 0 0,1-1 0,-1 1 0,0 0 0,1 0 0,-1-1 0,1 1 0,-1 0 0,1 0 0,0 0 0,25-10 0,-24 9 0,80-19 0,0 4 0,2 3 0,106-2 0,-39 3 0,-73 5 0,-26 4 0,-1-2 0,99-24 0,-169 24 0,-20 3 0,-920 3 0,1123 1 0,195-5 0,-349 3 0,1 0 0,-1-2 0,0 1 0,1-1 0,13-5 0,-24 7 0,0 0 0,0 0 0,1 0 0,-1 0 0,0 0 0,0 0 0,0 0 0,1 0 0,-1 0 0,0 0 0,0 0 0,0 0 0,1 0 0,-1 0 0,0 0 0,0-1 0,0 1 0,1 0 0,-1 0 0,0 0 0,0 0 0,0 0 0,0-1 0,0 1 0,0 0 0,1 0 0,-1 0 0,0 0 0,0-1 0,0 1 0,0 0 0,0 0 0,0 0 0,0-1 0,0 1 0,0 0 0,0 0 0,0 0 0,0-1 0,0 1 0,0 0 0,0 0 0,0 0 0,0-1 0,0 1 0,0 0 0,-12-5 0,-18-1 0,-442 0 0,272 9 0,35-3 0,307 1 0,-14 2 0,244-27 0,-371 24 0,53-13 0,-52 13 0,0-1 0,1 0 0,-1 1 0,0-1 0,0 0 0,0-1 0,0 1 0,0 0 0,0 0 0,0-1 0,0 1 0,-1-1 0,1 0 0,0 0 0,-1 1 0,0-1 0,1 0 0,-1 0 0,2-4 0,-3 5 0,0-1 0,0 1 0,0 0 0,-1-1 0,1 1 0,0 0 0,0-1 0,-1 1 0,1 0 0,-1 0 0,1 0 0,-1-1 0,0 1 0,0 0 0,1 0 0,-1 0 0,0 0 0,0 0 0,0 0 0,0 0 0,0 0 0,-2-1 0,-28-18 0,28 18 0,-29-13 0,-1 2 0,-1 1 0,0 1 0,-49-8 0,0-1 0,-87-34 0,146 46-1365,4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23T05:16:27.47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763 1276,'1154'0,"-1187"-2,0-1,0-2,-33-9,-11-2,10 4,-938-134,982 144,-194-24,284 20,343-19,84-5,505 22,-644 9,-336-4,-27-3,-38-6,-205-27,-586-63,210 99,776 5,717 15,-156-1,-633-16,-16-1,0 3,72 11,-118-9,-15 0,-24 0,-373 7,91-8,11 21,-392 83,674-105,-51 11,-110 37,170-49,0 0,0 1,0 0,1 0,-1 0,0 0,1 1,0-1,-1 1,-3 5,6-7,0 0,1 1,-1-1,1 0,-1 1,1-1,-1 1,1-1,0 0,0 1,0-1,0 1,0-1,0 1,0-1,0 0,0 1,1-1,-1 1,1-1,-1 0,1 1,-1-1,1 0,0 1,0-1,-1 0,1 0,0 0,0 0,0 0,0 0,3 2,9 8,0 0,1 0,1-1,0-1,24 11,91 35,-79-36,420 139,-449-150,-44-4,-519-6,251-3,-157 4,2422 1,-3929 0,2504 41,-337-18,843 47,-1015-72,-40-1,-10 0,-61-10,-235-11,-94-13,357 29,42 8,-1 0,1 0,0 0,-1 0,1 0,0 0,-1 0,1 0,-1 0,1 0,0 0,-1 0,1 0,0 0,-1-1,1 1,0 0,-1 0,1 0,0 0,-1-1,1 1,0 0,0 0,-1-1,1 1,0 0,0 0,-1-1,1 1,0 0,0-1,0 1,0 0,0-1,-1 1,1 0,0-1,0 1,0-1,0 1,0 0,0-1,0 1,0 0,0-1,0 1,0-1,1 1,-1 0,0-1,0 1,0-1,22-9,183-50,59-19,-32-4,-3-11,301-171,-513 256,4-2,-1-1,-1-1,0-1,20-18,-38 31,0 1,0-1,0 0,0 0,0 0,0 0,0 0,0-1,-1 1,1 0,0 0,-1 0,1-1,-1 1,0 0,1-2,-1 3,-1-1,1 1,0-1,-1 1,1 0,0 0,-1-1,1 1,0 0,-1 0,1-1,-1 1,1 0,0 0,-1 0,1-1,-1 1,1 0,-1 0,1 0,-1 0,1 0,-1 0,1 0,-1 0,1 0,0 0,-1 1,0-1,-47 14,-31 21,2 4,2 3,-103 77,161-107,-17 11,2 1,0 3,-36 37,68-64,-1 1,1-1,0 0,-1 0,1 1,-1-1,1 0,0 1,-1-1,1 0,0 1,-1-1,1 1,0-1,0 1,-1-1,1 1,0-1,0 1,0-1,0 0,0 1,-1-1,1 1,0-1,0 1,0 0,1-1,-1 1,0-1,0 0,0 1,0-1,0 1,0-1,1 1,-1-1,0 1,0-1,1 1,-1-1,0 0,1 1,-1-1,0 0,1 1,-1-1,1 0,-1 1,1-1,-1 0,0 0,1 1,31 2,-30-3,30 0,-1-2,1-1,-1-1,0-2,0-1,29-12,172-78,-8 1,-217 94,0-1,1 1,-1 1,1-1,12 1,-18 0,-1 1,0 0,1 1,-1-1,0 0,0 0,1 0,-1 1,0-1,0 1,0-1,0 1,0-1,1 1,-1 0,0 0,0-1,0 1,-1 0,1 0,0 0,0 0,0 0,-1 0,1 0,0 0,-1 0,1 1,-1-1,1 0,-1 0,0 0,0 1,1-1,-1 0,0 0,0 1,0-1,0 0,-1 2,-3 31,-1-1,-19 62,0 4,18-72,-9 60,14-82,1-1,0 1,0 0,0-1,0 1,1-1,0 1,0-1,0 1,0-1,1 0,-1 0,1 1,4 6,-5-10,1 0,-1 0,0 0,0-1,1 1,-1 0,0 0,1-1,-1 1,0-1,1 1,-1-1,1 0,-1 1,1-1,-1 0,1 0,-1 0,1 0,-1 0,1-1,-1 1,1 0,-1-1,1 1,-1-1,0 1,1-1,-1 0,0 1,1-1,-1 0,0 0,0 0,0 0,0 0,2-3,5-3,1-2,-2 1,12-17,-17 21,11-12,0-1,-2-1,0 0,-1-1,-1 0,-1 0,7-25,-14 42,-1 1,0 0,1-1,-1 1,0-1,1 1,-1 0,0-1,0 1,0-1,0 1,-1-1,1 1,0 0,-1-1,1 1,0-1,-1 1,0 0,1-1,-1 1,0 0,0 0,0 0,1 0,-1 0,0-1,-1 2,1-1,0 0,0 0,0 0,0 0,-1 1,1-1,0 1,-1-1,1 1,-1-1,1 1,0 0,-1-1,1 1,-1 0,1 0,-1 0,1 0,0 1,-1-1,1 0,-1 1,-1 0,-7 1,0 0,0 1,1 1,-1 0,1 0,-14 9,-28 21,3 3,0 1,-50 55,-116 147,206-231,-5 6,0 0,1 1,1 1,0 0,-8 19,18-34,0 0,0 0,1 0,-1 0,1 0,-1 0,1 0,0 0,0 0,0 0,0 0,0 0,1 4,-1-5,1 0,-1 0,1 0,-1 0,1-1,-1 1,1 0,-1-1,1 1,0 0,-1-1,1 1,0-1,0 1,0-1,-1 1,1-1,0 1,0-1,0 0,2 1,1-1,0 0,1 0,-1 0,0 0,1-1,-1 1,0-1,0 0,0-1,1 1,6-4,12-7,-1-1,-1-1,0-1,0-1,18-19,88-101,-114 121,289-371,-24-24,-138 202,-135 200,1 1,-2 0,1-1,-1 1,6-15,-9 21,-1 0,0 0,0 0,1 0,-1 0,0 0,0 0,0 0,0-1,0 1,0 0,0 0,0 0,-1 0,1 0,0 0,0 0,-1 0,1 1,-1-1,1 0,-1 0,1 0,-1 0,0 0,1 1,-1-1,0 0,0 1,0-1,1 0,-1 1,0-1,0 1,0-1,0 1,0 0,0-1,0 1,0 0,0 0,0-1,0 1,0 0,0 0,-2 0,-35-2,-1 2,0 1,0 2,-44 9,24-3,-643 98,5 32,-854 286,1372-360,153-50,26-15,-1 0,1 0,0 0,0 1,0-1,0 0,0 0,0 1,0-1,0 0,0 0,0 1,0-1,0 0,0 0,0 1,0-1,0 0,0 0,0 0,0 1,0-1,0 0,1 0,-1 1,0-1,0 0,0 0,0 0,0 0,1 1,-1-1,0 0,0 0,0 0,1 0,-1 0,0 1,0-1,0 0,1 0,-1 0,0 0,0 0,1 0,-1 0,0 0,0 0,1 0,-1 0,0 0,63 5,358-10,19-17,191-32,165-42,3348-581,-3692 591,15-14,-394 78,-64 16,-16 2,-17 2,-1 0,-30 2,-5 0,-2698-11,1774 13,-2302-2,3450 0,53-2,125-8,153-5,173-3,153-2,118-5,4342-52,-5185 77,-87 0,-20 1,-143 0,-118 0,-106 0,-124-1,-140 1,-136-1,-116 0,-5248 0,6375 0,17 0,109 0,138 0,136 0,106 0,3701 0,-4393 1,-47-1,-1 0,1 0,0 1,0-1,0 0,0 0,0 0,0 0,0 0,0 0,0 0,0 1,0-1,0 0,0 0,0 0,0 0,0 0,0 0,0 1,0-1,0 0,0 0,0 0,0 0,0 0,0 0,0 0,0 1,0-1,0 0,0 0,1 0,-1 0,-70 11,50-8,-1949 352,1901-340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9/7/2024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274100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118098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156513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3507357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0775476F-A808-1F46-A368-07984F6DA22E}" type="slidenum">
              <a:rPr lang="en-US" smtClean="0"/>
              <a:t>15</a:t>
            </a:fld>
            <a:endParaRPr lang="en-US" dirty="0"/>
          </a:p>
        </p:txBody>
      </p:sp>
    </p:spTree>
    <p:extLst>
      <p:ext uri="{BB962C8B-B14F-4D97-AF65-F5344CB8AC3E}">
        <p14:creationId xmlns:p14="http://schemas.microsoft.com/office/powerpoint/2010/main" val="3764624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89</a:t>
            </a:fld>
            <a:endParaRPr lang="en-US" dirty="0"/>
          </a:p>
        </p:txBody>
      </p:sp>
    </p:spTree>
    <p:extLst>
      <p:ext uri="{BB962C8B-B14F-4D97-AF65-F5344CB8AC3E}">
        <p14:creationId xmlns:p14="http://schemas.microsoft.com/office/powerpoint/2010/main" val="370286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4.jpg"/><Relationship Id="rId7"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customXml" Target="../ink/ink2.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customXml" Target="../ink/ink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hyperlink" Target="https://iripo.ssaa.ir/" TargetMode="External"/><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jpeg"/></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patentscope.wipo.int/search/en/search.jsf" TargetMode="External"/><Relationship Id="rId1" Type="http://schemas.openxmlformats.org/officeDocument/2006/relationships/slideLayout" Target="../slideLayouts/slideLayout5.xml"/><Relationship Id="rId5" Type="http://schemas.openxmlformats.org/officeDocument/2006/relationships/image" Target="../media/image57.png"/><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0.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30.jpeg"/><Relationship Id="rId4" Type="http://schemas.openxmlformats.org/officeDocument/2006/relationships/image" Target="../media/image24.jpg"/><Relationship Id="rId9" Type="http://schemas.openxmlformats.org/officeDocument/2006/relationships/image" Target="../media/image29.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5.xml"/><Relationship Id="rId4" Type="http://schemas.openxmlformats.org/officeDocument/2006/relationships/image" Target="../media/image76.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949DF-96ED-F7D1-9AA6-89B777439D9A}"/>
              </a:ext>
            </a:extLst>
          </p:cNvPr>
          <p:cNvSpPr>
            <a:spLocks noGrp="1"/>
          </p:cNvSpPr>
          <p:nvPr>
            <p:ph type="ctrTitle"/>
          </p:nvPr>
        </p:nvSpPr>
        <p:spPr/>
        <p:txBody>
          <a:bodyPr/>
          <a:lstStyle/>
          <a:p>
            <a:r>
              <a:rPr lang="fa-IR" b="1" dirty="0">
                <a:cs typeface="0 Nazanin" panose="00000400000000000000" pitchFamily="2" charset="-78"/>
              </a:rPr>
              <a:t>بنام خدا</a:t>
            </a:r>
            <a:endParaRPr lang="en-US" b="1" dirty="0">
              <a:cs typeface="0 Nazanin" panose="00000400000000000000" pitchFamily="2" charset="-78"/>
            </a:endParaRPr>
          </a:p>
        </p:txBody>
      </p:sp>
    </p:spTree>
    <p:extLst>
      <p:ext uri="{BB962C8B-B14F-4D97-AF65-F5344CB8AC3E}">
        <p14:creationId xmlns:p14="http://schemas.microsoft.com/office/powerpoint/2010/main" val="231886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197096"/>
            <a:ext cx="9884664" cy="731520"/>
          </a:xfrm>
        </p:spPr>
        <p:txBody>
          <a:bodyPr/>
          <a:lstStyle/>
          <a:p>
            <a:r>
              <a:rPr lang="en-US" dirty="0">
                <a:latin typeface="Arial Black" panose="020B0A04020102020204" pitchFamily="34" charset="0"/>
                <a:cs typeface="+mn-cs"/>
              </a:rPr>
              <a:t>TRL Levels</a:t>
            </a:r>
            <a:endParaRPr lang="fa-IR" dirty="0">
              <a:latin typeface="Arial Black" panose="020B0A04020102020204" pitchFamily="34" charset="0"/>
              <a:cs typeface="+mn-cs"/>
            </a:endParaRPr>
          </a:p>
        </p:txBody>
      </p:sp>
    </p:spTree>
    <p:extLst>
      <p:ext uri="{BB962C8B-B14F-4D97-AF65-F5344CB8AC3E}">
        <p14:creationId xmlns:p14="http://schemas.microsoft.com/office/powerpoint/2010/main" val="677996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7397D-39C3-4719-91AA-408F9FE91DC5}"/>
              </a:ext>
            </a:extLst>
          </p:cNvPr>
          <p:cNvSpPr>
            <a:spLocks noGrp="1"/>
          </p:cNvSpPr>
          <p:nvPr>
            <p:ph type="title"/>
          </p:nvPr>
        </p:nvSpPr>
        <p:spPr/>
        <p:txBody>
          <a:bodyPr/>
          <a:lstStyle/>
          <a:p>
            <a:r>
              <a:rPr lang="en-US" dirty="0"/>
              <a:t>TRL Levels</a:t>
            </a:r>
            <a:endParaRPr lang="fa-IR" dirty="0"/>
          </a:p>
        </p:txBody>
      </p:sp>
      <p:sp>
        <p:nvSpPr>
          <p:cNvPr id="3" name="Text Placeholder 2">
            <a:extLst>
              <a:ext uri="{FF2B5EF4-FFF2-40B4-BE49-F238E27FC236}">
                <a16:creationId xmlns:a16="http://schemas.microsoft.com/office/drawing/2014/main" id="{D51D21AF-5198-4146-8571-80CA31B65E59}"/>
              </a:ext>
            </a:extLst>
          </p:cNvPr>
          <p:cNvSpPr>
            <a:spLocks noGrp="1"/>
          </p:cNvSpPr>
          <p:nvPr>
            <p:ph type="body" idx="1"/>
          </p:nvPr>
        </p:nvSpPr>
        <p:spPr>
          <a:xfrm>
            <a:off x="1124712" y="2415217"/>
            <a:ext cx="3200400" cy="427797"/>
          </a:xfrm>
        </p:spPr>
        <p:txBody>
          <a:bodyPr/>
          <a:lstStyle/>
          <a:p>
            <a:r>
              <a:rPr lang="en-US" dirty="0"/>
              <a:t>TRL 3</a:t>
            </a:r>
            <a:endParaRPr lang="fa-IR" dirty="0"/>
          </a:p>
          <a:p>
            <a:endParaRPr lang="fa-IR" dirty="0"/>
          </a:p>
        </p:txBody>
      </p:sp>
      <p:sp>
        <p:nvSpPr>
          <p:cNvPr id="4" name="Content Placeholder 3">
            <a:extLst>
              <a:ext uri="{FF2B5EF4-FFF2-40B4-BE49-F238E27FC236}">
                <a16:creationId xmlns:a16="http://schemas.microsoft.com/office/drawing/2014/main" id="{5C8C65E5-E6C0-45CB-A513-EC68FF686110}"/>
              </a:ext>
            </a:extLst>
          </p:cNvPr>
          <p:cNvSpPr>
            <a:spLocks noGrp="1"/>
          </p:cNvSpPr>
          <p:nvPr>
            <p:ph sz="half" idx="2"/>
          </p:nvPr>
        </p:nvSpPr>
        <p:spPr/>
        <p:txBody>
          <a:bodyPr/>
          <a:lstStyle/>
          <a:p>
            <a:pPr algn="just" rtl="1"/>
            <a:r>
              <a:rPr lang="fa-IR" sz="1800" b="1" dirty="0">
                <a:solidFill>
                  <a:srgbClr val="FF0000"/>
                </a:solidFill>
                <a:cs typeface="0 Nazanin" panose="00000400000000000000" pitchFamily="2" charset="-78"/>
              </a:rPr>
              <a:t>تایید اولیه آزمایشگاهی محصول اولیه فناوری</a:t>
            </a:r>
          </a:p>
          <a:p>
            <a:pPr algn="just" rtl="1"/>
            <a:r>
              <a:rPr lang="fa-IR" sz="1800" dirty="0">
                <a:cs typeface="0 Nazanin" panose="00000400000000000000" pitchFamily="2" charset="-78"/>
              </a:rPr>
              <a:t>اولین آزمایش‌های آزمایشگاهی فناوری صورت می‌گیرد. هدف از این آزمایش‌ها، بررسی و ارزیابی اولیه‌ی عملکرد و کارایی فناوری است. در این مرحله، ممکن است از نمونه‌های ساده و محدودی از فناوری استفاده شود.</a:t>
            </a:r>
          </a:p>
          <a:p>
            <a:pPr algn="r" rtl="1"/>
            <a:endParaRPr lang="fa-IR" dirty="0"/>
          </a:p>
          <a:p>
            <a:endParaRPr lang="fa-IR" dirty="0"/>
          </a:p>
        </p:txBody>
      </p:sp>
      <p:sp>
        <p:nvSpPr>
          <p:cNvPr id="5" name="Text Placeholder 4">
            <a:extLst>
              <a:ext uri="{FF2B5EF4-FFF2-40B4-BE49-F238E27FC236}">
                <a16:creationId xmlns:a16="http://schemas.microsoft.com/office/drawing/2014/main" id="{5C2A0606-5E46-4DCC-9E03-644C2C92A1ED}"/>
              </a:ext>
            </a:extLst>
          </p:cNvPr>
          <p:cNvSpPr>
            <a:spLocks noGrp="1"/>
          </p:cNvSpPr>
          <p:nvPr>
            <p:ph type="body" sz="quarter" idx="3"/>
          </p:nvPr>
        </p:nvSpPr>
        <p:spPr>
          <a:xfrm>
            <a:off x="4666490" y="2310959"/>
            <a:ext cx="3200400" cy="427797"/>
          </a:xfrm>
        </p:spPr>
        <p:txBody>
          <a:bodyPr/>
          <a:lstStyle/>
          <a:p>
            <a:r>
              <a:rPr lang="en-US" dirty="0"/>
              <a:t>TRL 2</a:t>
            </a:r>
          </a:p>
          <a:p>
            <a:endParaRPr lang="fa-IR" dirty="0"/>
          </a:p>
        </p:txBody>
      </p:sp>
      <p:sp>
        <p:nvSpPr>
          <p:cNvPr id="6" name="Content Placeholder 5">
            <a:extLst>
              <a:ext uri="{FF2B5EF4-FFF2-40B4-BE49-F238E27FC236}">
                <a16:creationId xmlns:a16="http://schemas.microsoft.com/office/drawing/2014/main" id="{4D1DFF67-F970-4518-9BE5-CC454EAF8FAF}"/>
              </a:ext>
            </a:extLst>
          </p:cNvPr>
          <p:cNvSpPr>
            <a:spLocks noGrp="1"/>
          </p:cNvSpPr>
          <p:nvPr>
            <p:ph sz="quarter" idx="4"/>
          </p:nvPr>
        </p:nvSpPr>
        <p:spPr/>
        <p:txBody>
          <a:bodyPr>
            <a:normAutofit/>
          </a:bodyPr>
          <a:lstStyle/>
          <a:p>
            <a:pPr algn="just" rtl="1"/>
            <a:r>
              <a:rPr lang="fa-IR" sz="1800" b="1" dirty="0">
                <a:solidFill>
                  <a:srgbClr val="FF0000"/>
                </a:solidFill>
                <a:cs typeface="0 Nazanin" panose="00000400000000000000" pitchFamily="2" charset="-78"/>
              </a:rPr>
              <a:t>تعریف و توصیف دقیق‌تر فناوری و نقشه راه برای توسعه بیشتر</a:t>
            </a:r>
          </a:p>
          <a:p>
            <a:pPr algn="just" rtl="1"/>
            <a:r>
              <a:rPr lang="fa-IR" sz="1800" dirty="0">
                <a:cs typeface="0 Nazanin" panose="00000400000000000000" pitchFamily="2" charset="-78"/>
              </a:rPr>
              <a:t>مفهوم فناوری به صورت دقیق‌تر تعریف و توصیف می‌شود. همچنین، نقشه راهی برای توسعه بیشتر فناوری تهیه می‌شود. در این مرحله، معماری کلی و نحوه‌ی عملکرد فناوری تعیین می‌شود.</a:t>
            </a:r>
          </a:p>
          <a:p>
            <a:pPr algn="just" rtl="1"/>
            <a:endParaRPr lang="fa-IR" sz="1800" dirty="0">
              <a:cs typeface="0 Nazanin" panose="00000400000000000000" pitchFamily="2" charset="-78"/>
            </a:endParaRPr>
          </a:p>
          <a:p>
            <a:pPr algn="just" rtl="1"/>
            <a:endParaRPr lang="fa-IR" sz="1800" dirty="0">
              <a:cs typeface="0 Nazanin" panose="00000400000000000000" pitchFamily="2" charset="-78"/>
            </a:endParaRPr>
          </a:p>
        </p:txBody>
      </p:sp>
      <p:sp>
        <p:nvSpPr>
          <p:cNvPr id="7" name="Footer Placeholder 6">
            <a:extLst>
              <a:ext uri="{FF2B5EF4-FFF2-40B4-BE49-F238E27FC236}">
                <a16:creationId xmlns:a16="http://schemas.microsoft.com/office/drawing/2014/main" id="{9461E9D1-3811-495E-9C02-B9EE7A095898}"/>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009D16BE-98CA-4D6B-BD26-777681C7EE26}"/>
              </a:ext>
            </a:extLst>
          </p:cNvPr>
          <p:cNvSpPr>
            <a:spLocks noGrp="1"/>
          </p:cNvSpPr>
          <p:nvPr>
            <p:ph type="sldNum" sz="quarter" idx="12"/>
          </p:nvPr>
        </p:nvSpPr>
        <p:spPr/>
        <p:txBody>
          <a:bodyPr/>
          <a:lstStyle/>
          <a:p>
            <a:fld id="{294A09A9-5501-47C1-A89A-A340965A2BE2}" type="slidenum">
              <a:rPr lang="en-US" smtClean="0"/>
              <a:t>11</a:t>
            </a:fld>
            <a:endParaRPr lang="en-US" dirty="0"/>
          </a:p>
        </p:txBody>
      </p:sp>
      <p:sp>
        <p:nvSpPr>
          <p:cNvPr id="9" name="Text Placeholder 8">
            <a:extLst>
              <a:ext uri="{FF2B5EF4-FFF2-40B4-BE49-F238E27FC236}">
                <a16:creationId xmlns:a16="http://schemas.microsoft.com/office/drawing/2014/main" id="{AEE8284E-E9C3-48C3-8B48-6397921AC899}"/>
              </a:ext>
            </a:extLst>
          </p:cNvPr>
          <p:cNvSpPr>
            <a:spLocks noGrp="1"/>
          </p:cNvSpPr>
          <p:nvPr>
            <p:ph type="body" sz="quarter" idx="13"/>
          </p:nvPr>
        </p:nvSpPr>
        <p:spPr>
          <a:xfrm>
            <a:off x="7909560" y="1883162"/>
            <a:ext cx="3200400" cy="427797"/>
          </a:xfrm>
        </p:spPr>
        <p:txBody>
          <a:bodyPr/>
          <a:lstStyle/>
          <a:p>
            <a:r>
              <a:rPr lang="en-US" dirty="0"/>
              <a:t>TRL 1</a:t>
            </a:r>
            <a:endParaRPr lang="fa-IR" dirty="0"/>
          </a:p>
        </p:txBody>
      </p:sp>
      <p:sp>
        <p:nvSpPr>
          <p:cNvPr id="10" name="Content Placeholder 9">
            <a:extLst>
              <a:ext uri="{FF2B5EF4-FFF2-40B4-BE49-F238E27FC236}">
                <a16:creationId xmlns:a16="http://schemas.microsoft.com/office/drawing/2014/main" id="{D8FE6C81-F2A9-4282-A8C4-FA98348AF1C6}"/>
              </a:ext>
            </a:extLst>
          </p:cNvPr>
          <p:cNvSpPr>
            <a:spLocks noGrp="1"/>
          </p:cNvSpPr>
          <p:nvPr>
            <p:ph sz="quarter" idx="14"/>
          </p:nvPr>
        </p:nvSpPr>
        <p:spPr/>
        <p:txBody>
          <a:bodyPr/>
          <a:lstStyle/>
          <a:p>
            <a:pPr algn="r" rtl="1"/>
            <a:r>
              <a:rPr lang="fa-IR" sz="1800" b="1" dirty="0">
                <a:solidFill>
                  <a:srgbClr val="FF0000"/>
                </a:solidFill>
                <a:cs typeface="0 Nazanin" panose="00000400000000000000" pitchFamily="2" charset="-78"/>
              </a:rPr>
              <a:t>طراحی ایده اولیه برای یک فناوری </a:t>
            </a:r>
          </a:p>
          <a:p>
            <a:pPr algn="r" rtl="1"/>
            <a:r>
              <a:rPr lang="fa-IR" sz="1800" dirty="0">
                <a:cs typeface="0 Nazanin" panose="00000400000000000000" pitchFamily="2" charset="-78"/>
              </a:rPr>
              <a:t>انجام مطالعات مفهومی و ارزیابی اولیه از تکنولوژی صورت می‌گیرد. هدف از این مطالعات، بررسی امکان پذیری و ارزیابی اولیه تکنولوژی است.</a:t>
            </a:r>
          </a:p>
          <a:p>
            <a:pPr algn="r" rtl="1"/>
            <a:endParaRPr lang="en-US" dirty="0"/>
          </a:p>
          <a:p>
            <a:endParaRPr lang="fa-IR" dirty="0"/>
          </a:p>
        </p:txBody>
      </p:sp>
    </p:spTree>
    <p:extLst>
      <p:ext uri="{BB962C8B-B14F-4D97-AF65-F5344CB8AC3E}">
        <p14:creationId xmlns:p14="http://schemas.microsoft.com/office/powerpoint/2010/main" val="324760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F748-06C9-4E75-A3DB-8288171EC7F7}"/>
              </a:ext>
            </a:extLst>
          </p:cNvPr>
          <p:cNvSpPr>
            <a:spLocks noGrp="1"/>
          </p:cNvSpPr>
          <p:nvPr>
            <p:ph type="title"/>
          </p:nvPr>
        </p:nvSpPr>
        <p:spPr/>
        <p:txBody>
          <a:bodyPr/>
          <a:lstStyle/>
          <a:p>
            <a:r>
              <a:rPr lang="en-US" dirty="0"/>
              <a:t>TRL Levels</a:t>
            </a:r>
            <a:endParaRPr lang="fa-IR" dirty="0"/>
          </a:p>
        </p:txBody>
      </p:sp>
      <p:sp>
        <p:nvSpPr>
          <p:cNvPr id="3" name="Text Placeholder 2">
            <a:extLst>
              <a:ext uri="{FF2B5EF4-FFF2-40B4-BE49-F238E27FC236}">
                <a16:creationId xmlns:a16="http://schemas.microsoft.com/office/drawing/2014/main" id="{832F25EB-BB97-4217-8E5E-162CD0169838}"/>
              </a:ext>
            </a:extLst>
          </p:cNvPr>
          <p:cNvSpPr>
            <a:spLocks noGrp="1"/>
          </p:cNvSpPr>
          <p:nvPr>
            <p:ph type="body" idx="1"/>
          </p:nvPr>
        </p:nvSpPr>
        <p:spPr/>
        <p:txBody>
          <a:bodyPr/>
          <a:lstStyle/>
          <a:p>
            <a:r>
              <a:rPr lang="en-US" dirty="0"/>
              <a:t>TRL 6</a:t>
            </a:r>
            <a:endParaRPr lang="fa-IR" dirty="0"/>
          </a:p>
        </p:txBody>
      </p:sp>
      <p:sp>
        <p:nvSpPr>
          <p:cNvPr id="4" name="Content Placeholder 3">
            <a:extLst>
              <a:ext uri="{FF2B5EF4-FFF2-40B4-BE49-F238E27FC236}">
                <a16:creationId xmlns:a16="http://schemas.microsoft.com/office/drawing/2014/main" id="{73F4357F-2A68-4DE9-B4F7-8019D5D2A448}"/>
              </a:ext>
            </a:extLst>
          </p:cNvPr>
          <p:cNvSpPr>
            <a:spLocks noGrp="1"/>
          </p:cNvSpPr>
          <p:nvPr>
            <p:ph sz="half" idx="2"/>
          </p:nvPr>
        </p:nvSpPr>
        <p:spPr/>
        <p:txBody>
          <a:bodyPr/>
          <a:lstStyle/>
          <a:p>
            <a:pPr algn="just" rtl="1"/>
            <a:r>
              <a:rPr lang="fa-IR" sz="1800" b="1" dirty="0">
                <a:solidFill>
                  <a:srgbClr val="FF0000"/>
                </a:solidFill>
                <a:cs typeface="0 Nazanin" panose="00000400000000000000" pitchFamily="2" charset="-78"/>
              </a:rPr>
              <a:t>نمونه نهایی - تولید نمونه نهایی از فناوری و ارزیابی آن در محیط واقعی</a:t>
            </a:r>
          </a:p>
          <a:p>
            <a:pPr algn="just" rtl="1"/>
            <a:r>
              <a:rPr lang="fa-IR" sz="1800" dirty="0">
                <a:cs typeface="0 Nazanin" panose="00000400000000000000" pitchFamily="2" charset="-78"/>
              </a:rPr>
              <a:t>نمونه نهایی از فناوری تولید شده و در محیط واقعی ارزیابی می‌شود. هدف از این ارزیابی، بررسی کارایی، عملکرد و کیفیت نمونه نهایی فناوری است. در این مرحله، فناوری به حالت نهایی خود تحویل می‌شود.</a:t>
            </a:r>
          </a:p>
          <a:p>
            <a:pPr algn="r" rtl="1"/>
            <a:endParaRPr lang="fa-IR" dirty="0"/>
          </a:p>
          <a:p>
            <a:pPr algn="r" rtl="1"/>
            <a:endParaRPr lang="fa-IR" dirty="0"/>
          </a:p>
        </p:txBody>
      </p:sp>
      <p:sp>
        <p:nvSpPr>
          <p:cNvPr id="5" name="Text Placeholder 4">
            <a:extLst>
              <a:ext uri="{FF2B5EF4-FFF2-40B4-BE49-F238E27FC236}">
                <a16:creationId xmlns:a16="http://schemas.microsoft.com/office/drawing/2014/main" id="{FC61315E-E782-4CE4-806D-CEA7F23AAE1E}"/>
              </a:ext>
            </a:extLst>
          </p:cNvPr>
          <p:cNvSpPr>
            <a:spLocks noGrp="1"/>
          </p:cNvSpPr>
          <p:nvPr>
            <p:ph type="body" sz="quarter" idx="3"/>
          </p:nvPr>
        </p:nvSpPr>
        <p:spPr/>
        <p:txBody>
          <a:bodyPr/>
          <a:lstStyle/>
          <a:p>
            <a:r>
              <a:rPr lang="en-US" dirty="0"/>
              <a:t>TRL 5</a:t>
            </a:r>
            <a:endParaRPr lang="fa-IR" dirty="0"/>
          </a:p>
        </p:txBody>
      </p:sp>
      <p:sp>
        <p:nvSpPr>
          <p:cNvPr id="6" name="Content Placeholder 5">
            <a:extLst>
              <a:ext uri="{FF2B5EF4-FFF2-40B4-BE49-F238E27FC236}">
                <a16:creationId xmlns:a16="http://schemas.microsoft.com/office/drawing/2014/main" id="{131C4919-04FE-46D2-8127-CEB5DA73CC2A}"/>
              </a:ext>
            </a:extLst>
          </p:cNvPr>
          <p:cNvSpPr>
            <a:spLocks noGrp="1"/>
          </p:cNvSpPr>
          <p:nvPr>
            <p:ph sz="quarter" idx="4"/>
          </p:nvPr>
        </p:nvSpPr>
        <p:spPr/>
        <p:txBody>
          <a:bodyPr/>
          <a:lstStyle/>
          <a:p>
            <a:pPr algn="just" rtl="1"/>
            <a:r>
              <a:rPr lang="fa-IR" sz="1800" b="1" dirty="0">
                <a:solidFill>
                  <a:srgbClr val="FF0000"/>
                </a:solidFill>
                <a:cs typeface="0 Nazanin" panose="00000400000000000000" pitchFamily="2" charset="-78"/>
              </a:rPr>
              <a:t>تایید طراحی - آزمایش فناوری در محیط واقعی با طراحی نهایی</a:t>
            </a:r>
          </a:p>
          <a:p>
            <a:pPr algn="just" rtl="1"/>
            <a:r>
              <a:rPr lang="fa-IR" sz="1800" dirty="0">
                <a:cs typeface="0 Nazanin" panose="00000400000000000000" pitchFamily="2" charset="-78"/>
              </a:rPr>
              <a:t>طراحی نهایی فناوری تهیه و آزمایش در محیط واقعی انجام می‌شود. هدف از این آزمایش، ارزیابی کارایی و کاربرد فناوری با طراحی نهایی آن است. در این مرحله، ممکن است تعدادی نمونه از فناوری تولید شود و در شرایط واقعی آزمایش شوند.</a:t>
            </a:r>
          </a:p>
          <a:p>
            <a:pPr algn="r" rtl="1"/>
            <a:endParaRPr lang="fa-IR" dirty="0"/>
          </a:p>
          <a:p>
            <a:pPr algn="r" rtl="1"/>
            <a:endParaRPr lang="fa-IR" dirty="0"/>
          </a:p>
        </p:txBody>
      </p:sp>
      <p:sp>
        <p:nvSpPr>
          <p:cNvPr id="7" name="Footer Placeholder 6">
            <a:extLst>
              <a:ext uri="{FF2B5EF4-FFF2-40B4-BE49-F238E27FC236}">
                <a16:creationId xmlns:a16="http://schemas.microsoft.com/office/drawing/2014/main" id="{3AD76F5E-CEA0-4358-B3F2-47B5BA035B31}"/>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BEBCA0DD-568E-4D09-B645-9D3E2C4D5B09}"/>
              </a:ext>
            </a:extLst>
          </p:cNvPr>
          <p:cNvSpPr>
            <a:spLocks noGrp="1"/>
          </p:cNvSpPr>
          <p:nvPr>
            <p:ph type="sldNum" sz="quarter" idx="12"/>
          </p:nvPr>
        </p:nvSpPr>
        <p:spPr/>
        <p:txBody>
          <a:bodyPr/>
          <a:lstStyle/>
          <a:p>
            <a:fld id="{294A09A9-5501-47C1-A89A-A340965A2BE2}" type="slidenum">
              <a:rPr lang="en-US" smtClean="0"/>
              <a:t>12</a:t>
            </a:fld>
            <a:endParaRPr lang="en-US" dirty="0"/>
          </a:p>
        </p:txBody>
      </p:sp>
      <p:sp>
        <p:nvSpPr>
          <p:cNvPr id="9" name="Text Placeholder 8">
            <a:extLst>
              <a:ext uri="{FF2B5EF4-FFF2-40B4-BE49-F238E27FC236}">
                <a16:creationId xmlns:a16="http://schemas.microsoft.com/office/drawing/2014/main" id="{1D6C4A4B-3BB2-4444-9506-C25B5D44D692}"/>
              </a:ext>
            </a:extLst>
          </p:cNvPr>
          <p:cNvSpPr>
            <a:spLocks noGrp="1"/>
          </p:cNvSpPr>
          <p:nvPr>
            <p:ph type="body" sz="quarter" idx="13"/>
          </p:nvPr>
        </p:nvSpPr>
        <p:spPr/>
        <p:txBody>
          <a:bodyPr/>
          <a:lstStyle/>
          <a:p>
            <a:r>
              <a:rPr lang="en-US" dirty="0"/>
              <a:t>TRL 4</a:t>
            </a:r>
            <a:endParaRPr lang="fa-IR" dirty="0"/>
          </a:p>
        </p:txBody>
      </p:sp>
      <p:sp>
        <p:nvSpPr>
          <p:cNvPr id="10" name="Content Placeholder 9">
            <a:extLst>
              <a:ext uri="{FF2B5EF4-FFF2-40B4-BE49-F238E27FC236}">
                <a16:creationId xmlns:a16="http://schemas.microsoft.com/office/drawing/2014/main" id="{C1D26309-1B3A-48D5-B169-5C9E52F2BAA5}"/>
              </a:ext>
            </a:extLst>
          </p:cNvPr>
          <p:cNvSpPr>
            <a:spLocks noGrp="1"/>
          </p:cNvSpPr>
          <p:nvPr>
            <p:ph sz="quarter" idx="14"/>
          </p:nvPr>
        </p:nvSpPr>
        <p:spPr/>
        <p:txBody>
          <a:bodyPr/>
          <a:lstStyle/>
          <a:p>
            <a:pPr algn="just" rtl="1"/>
            <a:r>
              <a:rPr lang="fa-IR" sz="1800" b="1" dirty="0">
                <a:solidFill>
                  <a:srgbClr val="FF0000"/>
                </a:solidFill>
                <a:cs typeface="0 Nazanin" panose="00000400000000000000" pitchFamily="2" charset="-78"/>
              </a:rPr>
              <a:t>تایید مفهوم - آزمایش مفهومی فناوری در محیط مشابه به عرضه قرار گرفته</a:t>
            </a:r>
          </a:p>
          <a:p>
            <a:pPr algn="just" rtl="1"/>
            <a:r>
              <a:rPr lang="fa-IR" sz="1800" dirty="0">
                <a:cs typeface="0 Nazanin" panose="00000400000000000000" pitchFamily="2" charset="-78"/>
              </a:rPr>
              <a:t>فناوری در محیطی مشابه به محیط عرضه قرار می‌گیرد و آزمایش مفهومی آن انجام می‌شود. هدف از این آزمایش، بررسی و ارزیابی عملکرد فناوری در شرایط واقعی است. در این مرحله، ممکن است از نمونه‌های اولیه فناوری استفاده شود.</a:t>
            </a:r>
          </a:p>
          <a:p>
            <a:pPr algn="r" rtl="1"/>
            <a:endParaRPr lang="fa-IR" dirty="0"/>
          </a:p>
          <a:p>
            <a:pPr algn="r" rtl="1"/>
            <a:endParaRPr lang="fa-IR" dirty="0"/>
          </a:p>
        </p:txBody>
      </p:sp>
    </p:spTree>
    <p:extLst>
      <p:ext uri="{BB962C8B-B14F-4D97-AF65-F5344CB8AC3E}">
        <p14:creationId xmlns:p14="http://schemas.microsoft.com/office/powerpoint/2010/main" val="34191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E1C0-8A8E-478B-A6FD-B3BB4C7D1F6B}"/>
              </a:ext>
            </a:extLst>
          </p:cNvPr>
          <p:cNvSpPr>
            <a:spLocks noGrp="1"/>
          </p:cNvSpPr>
          <p:nvPr>
            <p:ph type="title"/>
          </p:nvPr>
        </p:nvSpPr>
        <p:spPr/>
        <p:txBody>
          <a:bodyPr/>
          <a:lstStyle/>
          <a:p>
            <a:r>
              <a:rPr lang="en-US" dirty="0"/>
              <a:t>TRL Levels</a:t>
            </a:r>
            <a:endParaRPr lang="fa-IR" dirty="0"/>
          </a:p>
        </p:txBody>
      </p:sp>
      <p:sp>
        <p:nvSpPr>
          <p:cNvPr id="3" name="Text Placeholder 2">
            <a:extLst>
              <a:ext uri="{FF2B5EF4-FFF2-40B4-BE49-F238E27FC236}">
                <a16:creationId xmlns:a16="http://schemas.microsoft.com/office/drawing/2014/main" id="{12B05F6D-1F6B-4E0D-9FF7-21B324528FD7}"/>
              </a:ext>
            </a:extLst>
          </p:cNvPr>
          <p:cNvSpPr>
            <a:spLocks noGrp="1"/>
          </p:cNvSpPr>
          <p:nvPr>
            <p:ph type="body" idx="1"/>
          </p:nvPr>
        </p:nvSpPr>
        <p:spPr/>
        <p:txBody>
          <a:bodyPr/>
          <a:lstStyle/>
          <a:p>
            <a:r>
              <a:rPr lang="en-US" dirty="0"/>
              <a:t>TRL 9</a:t>
            </a:r>
            <a:endParaRPr lang="fa-IR" dirty="0"/>
          </a:p>
        </p:txBody>
      </p:sp>
      <p:sp>
        <p:nvSpPr>
          <p:cNvPr id="4" name="Content Placeholder 3">
            <a:extLst>
              <a:ext uri="{FF2B5EF4-FFF2-40B4-BE49-F238E27FC236}">
                <a16:creationId xmlns:a16="http://schemas.microsoft.com/office/drawing/2014/main" id="{3A7E701D-5A02-4648-8F6F-08804A9E93CA}"/>
              </a:ext>
            </a:extLst>
          </p:cNvPr>
          <p:cNvSpPr>
            <a:spLocks noGrp="1"/>
          </p:cNvSpPr>
          <p:nvPr>
            <p:ph sz="half" idx="2"/>
          </p:nvPr>
        </p:nvSpPr>
        <p:spPr/>
        <p:txBody>
          <a:bodyPr/>
          <a:lstStyle/>
          <a:p>
            <a:pPr algn="just" rtl="1"/>
            <a:r>
              <a:rPr lang="fa-IR" sz="1800" b="1" dirty="0">
                <a:solidFill>
                  <a:srgbClr val="FF0000"/>
                </a:solidFill>
                <a:cs typeface="0 Nazanin" panose="00000400000000000000" pitchFamily="2" charset="-78"/>
              </a:rPr>
              <a:t>تایید نهایی - استفاده مداوم و موفقیت‌آمیز فناوری در محیط عملیاتی</a:t>
            </a:r>
          </a:p>
          <a:p>
            <a:pPr algn="just" rtl="1"/>
            <a:r>
              <a:rPr lang="fa-IR" sz="1800" dirty="0">
                <a:cs typeface="0 Nazanin" panose="00000400000000000000" pitchFamily="2" charset="-78"/>
              </a:rPr>
              <a:t>فناوری به مرحله‌ای می‌رسد که به طور مداوم و با موفقیت در محیط عملیاتی استفاده می‌شود. تایید نهایی فناوری به معنای تأیید مداوم عملکرد و کارایی آن است. این مرحله نشان می‌دهد که فناوری به طور کامل و با موفقیت در محیط عملیاتی به کار گرفته شده است.</a:t>
            </a:r>
          </a:p>
          <a:p>
            <a:pPr algn="r" rtl="1"/>
            <a:endParaRPr lang="fa-IR" dirty="0"/>
          </a:p>
          <a:p>
            <a:pPr algn="r" rtl="1"/>
            <a:endParaRPr lang="fa-IR" dirty="0"/>
          </a:p>
        </p:txBody>
      </p:sp>
      <p:sp>
        <p:nvSpPr>
          <p:cNvPr id="5" name="Text Placeholder 4">
            <a:extLst>
              <a:ext uri="{FF2B5EF4-FFF2-40B4-BE49-F238E27FC236}">
                <a16:creationId xmlns:a16="http://schemas.microsoft.com/office/drawing/2014/main" id="{AD140FB6-411D-4491-BA1D-A5FD196CC9F0}"/>
              </a:ext>
            </a:extLst>
          </p:cNvPr>
          <p:cNvSpPr>
            <a:spLocks noGrp="1"/>
          </p:cNvSpPr>
          <p:nvPr>
            <p:ph type="body" sz="quarter" idx="3"/>
          </p:nvPr>
        </p:nvSpPr>
        <p:spPr/>
        <p:txBody>
          <a:bodyPr/>
          <a:lstStyle/>
          <a:p>
            <a:r>
              <a:rPr lang="en-US" dirty="0"/>
              <a:t>TRL 8</a:t>
            </a:r>
            <a:endParaRPr lang="fa-IR" dirty="0"/>
          </a:p>
        </p:txBody>
      </p:sp>
      <p:sp>
        <p:nvSpPr>
          <p:cNvPr id="6" name="Content Placeholder 5">
            <a:extLst>
              <a:ext uri="{FF2B5EF4-FFF2-40B4-BE49-F238E27FC236}">
                <a16:creationId xmlns:a16="http://schemas.microsoft.com/office/drawing/2014/main" id="{1970AC5E-A6DE-4513-A0D1-BA2C3CFBC2C0}"/>
              </a:ext>
            </a:extLst>
          </p:cNvPr>
          <p:cNvSpPr>
            <a:spLocks noGrp="1"/>
          </p:cNvSpPr>
          <p:nvPr>
            <p:ph sz="quarter" idx="4"/>
          </p:nvPr>
        </p:nvSpPr>
        <p:spPr/>
        <p:txBody>
          <a:bodyPr/>
          <a:lstStyle/>
          <a:p>
            <a:pPr algn="just" rtl="1"/>
            <a:r>
              <a:rPr lang="fa-IR" sz="1800" b="1" dirty="0">
                <a:solidFill>
                  <a:srgbClr val="FF0000"/>
                </a:solidFill>
                <a:cs typeface="0 Nazanin" panose="00000400000000000000" pitchFamily="2" charset="-78"/>
              </a:rPr>
              <a:t>تایید عملیاتی - استفاده از فناوری در شرایط عملیاتی واقعی</a:t>
            </a:r>
          </a:p>
          <a:p>
            <a:pPr algn="just" rtl="1"/>
            <a:r>
              <a:rPr lang="fa-IR" sz="1800" dirty="0">
                <a:cs typeface="0 Nazanin" panose="00000400000000000000" pitchFamily="2" charset="-78"/>
              </a:rPr>
              <a:t>فناوری در شرایط واقعی و در محیط عملیاتی استفاده می‌شود. هدف از استفاده از فناوری در این مرحله، بررسی عملکرد و کارایی فناوری در شرایط واقعی و در محیطی که برای آن طراحی شده است، است. در این مرحله، توانایی فناوری در انجام وظایف و تأمین نیازهای عملیاتی بررسی می‌شود.</a:t>
            </a:r>
          </a:p>
          <a:p>
            <a:pPr algn="r" rtl="1"/>
            <a:endParaRPr lang="fa-IR" dirty="0"/>
          </a:p>
          <a:p>
            <a:pPr algn="r" rtl="1"/>
            <a:endParaRPr lang="fa-IR" dirty="0"/>
          </a:p>
        </p:txBody>
      </p:sp>
      <p:sp>
        <p:nvSpPr>
          <p:cNvPr id="7" name="Footer Placeholder 6">
            <a:extLst>
              <a:ext uri="{FF2B5EF4-FFF2-40B4-BE49-F238E27FC236}">
                <a16:creationId xmlns:a16="http://schemas.microsoft.com/office/drawing/2014/main" id="{97E29374-2939-4390-91DE-CDCA28F80B9D}"/>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C7B16761-2C7D-4FFF-B772-BA3ABE5C9CFD}"/>
              </a:ext>
            </a:extLst>
          </p:cNvPr>
          <p:cNvSpPr>
            <a:spLocks noGrp="1"/>
          </p:cNvSpPr>
          <p:nvPr>
            <p:ph type="sldNum" sz="quarter" idx="12"/>
          </p:nvPr>
        </p:nvSpPr>
        <p:spPr/>
        <p:txBody>
          <a:bodyPr/>
          <a:lstStyle/>
          <a:p>
            <a:fld id="{294A09A9-5501-47C1-A89A-A340965A2BE2}" type="slidenum">
              <a:rPr lang="en-US" smtClean="0"/>
              <a:t>13</a:t>
            </a:fld>
            <a:endParaRPr lang="en-US" dirty="0"/>
          </a:p>
        </p:txBody>
      </p:sp>
      <p:sp>
        <p:nvSpPr>
          <p:cNvPr id="9" name="Text Placeholder 8">
            <a:extLst>
              <a:ext uri="{FF2B5EF4-FFF2-40B4-BE49-F238E27FC236}">
                <a16:creationId xmlns:a16="http://schemas.microsoft.com/office/drawing/2014/main" id="{EAF1333D-F7C1-4E4F-8300-B0F6B0CC6D94}"/>
              </a:ext>
            </a:extLst>
          </p:cNvPr>
          <p:cNvSpPr>
            <a:spLocks noGrp="1"/>
          </p:cNvSpPr>
          <p:nvPr>
            <p:ph type="body" sz="quarter" idx="13"/>
          </p:nvPr>
        </p:nvSpPr>
        <p:spPr/>
        <p:txBody>
          <a:bodyPr/>
          <a:lstStyle/>
          <a:p>
            <a:r>
              <a:rPr lang="en-US" dirty="0"/>
              <a:t>TRL 7</a:t>
            </a:r>
            <a:endParaRPr lang="fa-IR" dirty="0"/>
          </a:p>
        </p:txBody>
      </p:sp>
      <p:sp>
        <p:nvSpPr>
          <p:cNvPr id="10" name="Content Placeholder 9">
            <a:extLst>
              <a:ext uri="{FF2B5EF4-FFF2-40B4-BE49-F238E27FC236}">
                <a16:creationId xmlns:a16="http://schemas.microsoft.com/office/drawing/2014/main" id="{6A207027-2D72-4946-8EFE-6970DA418FEE}"/>
              </a:ext>
            </a:extLst>
          </p:cNvPr>
          <p:cNvSpPr>
            <a:spLocks noGrp="1"/>
          </p:cNvSpPr>
          <p:nvPr>
            <p:ph sz="quarter" idx="14"/>
          </p:nvPr>
        </p:nvSpPr>
        <p:spPr/>
        <p:txBody>
          <a:bodyPr/>
          <a:lstStyle/>
          <a:p>
            <a:pPr algn="just" rtl="1"/>
            <a:r>
              <a:rPr lang="fa-IR" sz="1800" b="1" dirty="0">
                <a:solidFill>
                  <a:srgbClr val="FF0000"/>
                </a:solidFill>
                <a:cs typeface="0 Nazanin" panose="00000400000000000000" pitchFamily="2" charset="-78"/>
              </a:rPr>
              <a:t>تست و ارزیابی نهایی - تست و ارزیابی فناوری در شرایط واقعی</a:t>
            </a:r>
          </a:p>
          <a:p>
            <a:pPr algn="just" rtl="1"/>
            <a:r>
              <a:rPr lang="fa-IR" sz="1800" dirty="0">
                <a:cs typeface="0 Nazanin" panose="00000400000000000000" pitchFamily="2" charset="-78"/>
              </a:rPr>
              <a:t>فناوری در شرایط واقعی تست و ارزیابی می‌شود. هدف از این تست‌ها، بررسی کارکرد و کارایی فناوری در شرایط واقعی است. در این مرحله، فناوری با استفاده از تجهیزات و منابع واقعی در محیط واقعی تست می‌شود. نتایج این تست‌ها می‌توانند بهبودهای لازم در فناوری را نشان دهند و به توسعه و بهبود آن کمک کنند.</a:t>
            </a:r>
          </a:p>
          <a:p>
            <a:pPr algn="r" rtl="1"/>
            <a:endParaRPr lang="fa-IR" dirty="0"/>
          </a:p>
          <a:p>
            <a:pPr algn="r" rtl="1"/>
            <a:endParaRPr lang="fa-IR" dirty="0"/>
          </a:p>
        </p:txBody>
      </p:sp>
    </p:spTree>
    <p:extLst>
      <p:ext uri="{BB962C8B-B14F-4D97-AF65-F5344CB8AC3E}">
        <p14:creationId xmlns:p14="http://schemas.microsoft.com/office/powerpoint/2010/main" val="1938953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197096"/>
            <a:ext cx="9884664" cy="731520"/>
          </a:xfrm>
        </p:spPr>
        <p:txBody>
          <a:bodyPr/>
          <a:lstStyle/>
          <a:p>
            <a:pPr rtl="1"/>
            <a:r>
              <a:rPr lang="fa-IR" b="1" dirty="0">
                <a:latin typeface="IRAN SansMobileNoEn" panose="020B0506030804020204" pitchFamily="34" charset="-78"/>
                <a:cs typeface="0 Nazanin" panose="00000400000000000000" pitchFamily="2" charset="-78"/>
              </a:rPr>
              <a:t>انتخاب ایده فناورانه موفق</a:t>
            </a:r>
          </a:p>
        </p:txBody>
      </p:sp>
    </p:spTree>
    <p:extLst>
      <p:ext uri="{BB962C8B-B14F-4D97-AF65-F5344CB8AC3E}">
        <p14:creationId xmlns:p14="http://schemas.microsoft.com/office/powerpoint/2010/main" val="16087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2B38-307C-1439-CFA7-7EAF6659DA8B}"/>
              </a:ext>
            </a:extLst>
          </p:cNvPr>
          <p:cNvSpPr>
            <a:spLocks noGrp="1"/>
          </p:cNvSpPr>
          <p:nvPr>
            <p:ph type="title"/>
          </p:nvPr>
        </p:nvSpPr>
        <p:spPr>
          <a:xfrm>
            <a:off x="228600" y="-161132"/>
            <a:ext cx="11430000" cy="1325563"/>
          </a:xfrm>
        </p:spPr>
        <p:txBody>
          <a:bodyPr/>
          <a:lstStyle/>
          <a:p>
            <a:r>
              <a:rPr lang="en-US" dirty="0"/>
              <a:t>Fact</a:t>
            </a:r>
            <a:r>
              <a:rPr lang="en-US" dirty="0">
                <a:solidFill>
                  <a:srgbClr val="FF0000"/>
                </a:solidFill>
              </a:rPr>
              <a:t>s &amp; Challenges</a:t>
            </a:r>
          </a:p>
        </p:txBody>
      </p:sp>
      <p:sp>
        <p:nvSpPr>
          <p:cNvPr id="4" name="Text Placeholder 3">
            <a:extLst>
              <a:ext uri="{FF2B5EF4-FFF2-40B4-BE49-F238E27FC236}">
                <a16:creationId xmlns:a16="http://schemas.microsoft.com/office/drawing/2014/main" id="{8CF131EF-A96E-C22E-1361-74096C95E84C}"/>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4534A1DE-7437-7122-A0E1-F0E2BAA2CD43}"/>
              </a:ext>
            </a:extLst>
          </p:cNvPr>
          <p:cNvSpPr>
            <a:spLocks noGrp="1"/>
          </p:cNvSpPr>
          <p:nvPr>
            <p:ph type="body" sz="quarter" idx="14"/>
          </p:nvPr>
        </p:nvSpPr>
        <p:spPr/>
        <p:txBody>
          <a:bodyPr/>
          <a:lstStyle/>
          <a:p>
            <a:endParaRPr lang="en-US"/>
          </a:p>
        </p:txBody>
      </p:sp>
      <p:pic>
        <p:nvPicPr>
          <p:cNvPr id="36" name="Picture Placeholder 35">
            <a:extLst>
              <a:ext uri="{FF2B5EF4-FFF2-40B4-BE49-F238E27FC236}">
                <a16:creationId xmlns:a16="http://schemas.microsoft.com/office/drawing/2014/main" id="{8DE43CB6-9447-4714-9712-334C0853CCB8}"/>
              </a:ext>
            </a:extLst>
          </p:cNvPr>
          <p:cNvPicPr>
            <a:picLocks noGrp="1" noChangeAspect="1"/>
          </p:cNvPicPr>
          <p:nvPr>
            <p:ph type="pic" sz="quarter" idx="26"/>
          </p:nvPr>
        </p:nvPicPr>
        <p:blipFill>
          <a:blip r:embed="rId3"/>
          <a:srcRect l="31355" r="31355"/>
          <a:stretch>
            <a:fillRect/>
          </a:stretch>
        </p:blipFill>
        <p:spPr>
          <a:xfrm>
            <a:off x="1106425" y="3430974"/>
            <a:ext cx="2340862" cy="1548806"/>
          </a:xfrm>
        </p:spPr>
      </p:pic>
      <p:sp>
        <p:nvSpPr>
          <p:cNvPr id="7" name="Text Placeholder 6">
            <a:extLst>
              <a:ext uri="{FF2B5EF4-FFF2-40B4-BE49-F238E27FC236}">
                <a16:creationId xmlns:a16="http://schemas.microsoft.com/office/drawing/2014/main" id="{FE277F83-D894-AFF5-3888-1D6CE36CD4D0}"/>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4574463D-90A8-5B5F-A625-3C5406FDB56E}"/>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2C548FB6-3136-7A3C-D4D9-62DD10E8BA0A}"/>
              </a:ext>
            </a:extLst>
          </p:cNvPr>
          <p:cNvSpPr>
            <a:spLocks noGrp="1"/>
          </p:cNvSpPr>
          <p:nvPr>
            <p:ph type="body" sz="quarter" idx="19"/>
          </p:nvPr>
        </p:nvSpPr>
        <p:spPr/>
        <p:txBody>
          <a:bodyPr/>
          <a:lstStyle/>
          <a:p>
            <a:endParaRPr lang="en-US"/>
          </a:p>
        </p:txBody>
      </p:sp>
      <p:sp>
        <p:nvSpPr>
          <p:cNvPr id="11" name="Text Placeholder 10">
            <a:extLst>
              <a:ext uri="{FF2B5EF4-FFF2-40B4-BE49-F238E27FC236}">
                <a16:creationId xmlns:a16="http://schemas.microsoft.com/office/drawing/2014/main" id="{62B88D37-0D94-A539-EB07-396D12915535}"/>
              </a:ext>
            </a:extLst>
          </p:cNvPr>
          <p:cNvSpPr>
            <a:spLocks noGrp="1"/>
          </p:cNvSpPr>
          <p:nvPr>
            <p:ph type="body" sz="quarter" idx="18"/>
          </p:nvPr>
        </p:nvSpPr>
        <p:spPr/>
        <p:txBody>
          <a:bodyPr/>
          <a:lstStyle/>
          <a:p>
            <a:endParaRPr lang="en-US"/>
          </a:p>
        </p:txBody>
      </p:sp>
      <p:pic>
        <p:nvPicPr>
          <p:cNvPr id="38" name="Picture Placeholder 37">
            <a:extLst>
              <a:ext uri="{FF2B5EF4-FFF2-40B4-BE49-F238E27FC236}">
                <a16:creationId xmlns:a16="http://schemas.microsoft.com/office/drawing/2014/main" id="{3DBFE202-4D13-412A-9743-764632983168}"/>
              </a:ext>
            </a:extLst>
          </p:cNvPr>
          <p:cNvPicPr>
            <a:picLocks noGrp="1" noChangeAspect="1"/>
          </p:cNvPicPr>
          <p:nvPr>
            <p:ph type="pic" sz="quarter" idx="29"/>
          </p:nvPr>
        </p:nvPicPr>
        <p:blipFill>
          <a:blip r:embed="rId4"/>
          <a:srcRect l="24990" r="24990"/>
          <a:stretch>
            <a:fillRect/>
          </a:stretch>
        </p:blipFill>
        <p:spPr>
          <a:xfrm>
            <a:off x="8877840" y="3447288"/>
            <a:ext cx="2039778" cy="1548805"/>
          </a:xfrm>
        </p:spPr>
      </p:pic>
      <p:sp>
        <p:nvSpPr>
          <p:cNvPr id="13" name="Text Placeholder 12">
            <a:extLst>
              <a:ext uri="{FF2B5EF4-FFF2-40B4-BE49-F238E27FC236}">
                <a16:creationId xmlns:a16="http://schemas.microsoft.com/office/drawing/2014/main" id="{2E56279B-F2EC-FBD2-77A6-9EC85DF90A60}"/>
              </a:ext>
            </a:extLst>
          </p:cNvPr>
          <p:cNvSpPr>
            <a:spLocks noGrp="1"/>
          </p:cNvSpPr>
          <p:nvPr>
            <p:ph type="body" sz="quarter" idx="31"/>
          </p:nvPr>
        </p:nvSpPr>
        <p:spPr/>
        <p:txBody>
          <a:bodyPr/>
          <a:lstStyle/>
          <a:p>
            <a:endParaRPr lang="en-US"/>
          </a:p>
        </p:txBody>
      </p:sp>
      <p:sp>
        <p:nvSpPr>
          <p:cNvPr id="14" name="Text Placeholder 13">
            <a:extLst>
              <a:ext uri="{FF2B5EF4-FFF2-40B4-BE49-F238E27FC236}">
                <a16:creationId xmlns:a16="http://schemas.microsoft.com/office/drawing/2014/main" id="{BED3C352-3208-A015-B3EE-C7BCB6416867}"/>
              </a:ext>
            </a:extLst>
          </p:cNvPr>
          <p:cNvSpPr>
            <a:spLocks noGrp="1"/>
          </p:cNvSpPr>
          <p:nvPr>
            <p:ph type="body" sz="quarter" idx="30"/>
          </p:nvPr>
        </p:nvSpPr>
        <p:spPr/>
        <p:txBody>
          <a:bodyPr/>
          <a:lstStyle/>
          <a:p>
            <a:endParaRPr lang="en-US"/>
          </a:p>
        </p:txBody>
      </p:sp>
      <p:pic>
        <p:nvPicPr>
          <p:cNvPr id="34" name="Picture Placeholder 33">
            <a:extLst>
              <a:ext uri="{FF2B5EF4-FFF2-40B4-BE49-F238E27FC236}">
                <a16:creationId xmlns:a16="http://schemas.microsoft.com/office/drawing/2014/main" id="{256FF5FD-570E-4452-8FC3-414FBA843FE3}"/>
              </a:ext>
            </a:extLst>
          </p:cNvPr>
          <p:cNvPicPr>
            <a:picLocks noGrp="1" noChangeAspect="1"/>
          </p:cNvPicPr>
          <p:nvPr>
            <p:ph type="pic" sz="quarter" idx="16"/>
          </p:nvPr>
        </p:nvPicPr>
        <p:blipFill>
          <a:blip r:embed="rId5"/>
          <a:srcRect l="16773" r="16773"/>
          <a:stretch>
            <a:fillRect/>
          </a:stretch>
        </p:blipFill>
        <p:spPr>
          <a:xfrm>
            <a:off x="6279974" y="1270546"/>
            <a:ext cx="2039778" cy="1548803"/>
          </a:xfrm>
        </p:spPr>
      </p:pic>
      <p:sp>
        <p:nvSpPr>
          <p:cNvPr id="16" name="Text Placeholder 15">
            <a:extLst>
              <a:ext uri="{FF2B5EF4-FFF2-40B4-BE49-F238E27FC236}">
                <a16:creationId xmlns:a16="http://schemas.microsoft.com/office/drawing/2014/main" id="{6AF34940-9ACF-13C6-4FA4-8B7233BE907C}"/>
              </a:ext>
            </a:extLst>
          </p:cNvPr>
          <p:cNvSpPr>
            <a:spLocks noGrp="1"/>
          </p:cNvSpPr>
          <p:nvPr>
            <p:ph type="body" sz="quarter" idx="21"/>
          </p:nvPr>
        </p:nvSpPr>
        <p:spPr/>
        <p:txBody>
          <a:bodyPr/>
          <a:lstStyle/>
          <a:p>
            <a:endParaRPr lang="en-US"/>
          </a:p>
        </p:txBody>
      </p:sp>
      <p:sp>
        <p:nvSpPr>
          <p:cNvPr id="17" name="Text Placeholder 16">
            <a:extLst>
              <a:ext uri="{FF2B5EF4-FFF2-40B4-BE49-F238E27FC236}">
                <a16:creationId xmlns:a16="http://schemas.microsoft.com/office/drawing/2014/main" id="{5FA549E8-4351-96ED-0B31-A87DC5223D06}"/>
              </a:ext>
            </a:extLst>
          </p:cNvPr>
          <p:cNvSpPr>
            <a:spLocks noGrp="1"/>
          </p:cNvSpPr>
          <p:nvPr>
            <p:ph type="body" sz="quarter" idx="20"/>
          </p:nvPr>
        </p:nvSpPr>
        <p:spPr/>
        <p:txBody>
          <a:bodyPr/>
          <a:lstStyle/>
          <a:p>
            <a:endParaRPr lang="en-US"/>
          </a:p>
        </p:txBody>
      </p:sp>
      <p:pic>
        <p:nvPicPr>
          <p:cNvPr id="40" name="Picture Placeholder 39">
            <a:extLst>
              <a:ext uri="{FF2B5EF4-FFF2-40B4-BE49-F238E27FC236}">
                <a16:creationId xmlns:a16="http://schemas.microsoft.com/office/drawing/2014/main" id="{8BB0A8A3-00AC-415B-92A9-E6672F5F6187}"/>
              </a:ext>
            </a:extLst>
          </p:cNvPr>
          <p:cNvPicPr>
            <a:picLocks noGrp="1" noChangeAspect="1"/>
          </p:cNvPicPr>
          <p:nvPr>
            <p:ph type="pic" sz="quarter" idx="28"/>
          </p:nvPr>
        </p:nvPicPr>
        <p:blipFill>
          <a:blip r:embed="rId6"/>
          <a:srcRect l="16773" r="16773"/>
          <a:stretch>
            <a:fillRect/>
          </a:stretch>
        </p:blipFill>
        <p:spPr>
          <a:xfrm>
            <a:off x="3780711" y="1299341"/>
            <a:ext cx="2039778" cy="1548804"/>
          </a:xfrm>
        </p:spPr>
      </p:pic>
      <p:sp>
        <p:nvSpPr>
          <p:cNvPr id="19" name="Text Placeholder 18">
            <a:extLst>
              <a:ext uri="{FF2B5EF4-FFF2-40B4-BE49-F238E27FC236}">
                <a16:creationId xmlns:a16="http://schemas.microsoft.com/office/drawing/2014/main" id="{C4F27140-9617-E19C-11C2-C437524C3261}"/>
              </a:ext>
            </a:extLst>
          </p:cNvPr>
          <p:cNvSpPr>
            <a:spLocks noGrp="1"/>
          </p:cNvSpPr>
          <p:nvPr>
            <p:ph type="body" sz="quarter" idx="33"/>
          </p:nvPr>
        </p:nvSpPr>
        <p:spPr/>
        <p:txBody>
          <a:bodyPr/>
          <a:lstStyle/>
          <a:p>
            <a:endParaRPr lang="en-US"/>
          </a:p>
        </p:txBody>
      </p:sp>
      <p:sp>
        <p:nvSpPr>
          <p:cNvPr id="20" name="Text Placeholder 19">
            <a:extLst>
              <a:ext uri="{FF2B5EF4-FFF2-40B4-BE49-F238E27FC236}">
                <a16:creationId xmlns:a16="http://schemas.microsoft.com/office/drawing/2014/main" id="{84097988-11C4-C896-6256-266E9F90B717}"/>
              </a:ext>
            </a:extLst>
          </p:cNvPr>
          <p:cNvSpPr>
            <a:spLocks noGrp="1"/>
          </p:cNvSpPr>
          <p:nvPr>
            <p:ph type="body" sz="quarter" idx="32"/>
          </p:nvPr>
        </p:nvSpPr>
        <p:spPr/>
        <p:txBody>
          <a:bodyPr/>
          <a:lstStyle/>
          <a:p>
            <a:endParaRPr lang="en-US"/>
          </a:p>
        </p:txBody>
      </p:sp>
      <p:sp>
        <p:nvSpPr>
          <p:cNvPr id="21" name="Picture Placeholder 20">
            <a:extLst>
              <a:ext uri="{FF2B5EF4-FFF2-40B4-BE49-F238E27FC236}">
                <a16:creationId xmlns:a16="http://schemas.microsoft.com/office/drawing/2014/main" id="{172A20DC-70F0-8688-66B9-CA33944BFAF4}"/>
              </a:ext>
            </a:extLst>
          </p:cNvPr>
          <p:cNvSpPr>
            <a:spLocks noGrp="1"/>
          </p:cNvSpPr>
          <p:nvPr>
            <p:ph type="pic" sz="quarter" idx="15"/>
          </p:nvPr>
        </p:nvSpPr>
        <p:spPr/>
      </p:sp>
      <p:sp>
        <p:nvSpPr>
          <p:cNvPr id="22" name="Text Placeholder 21">
            <a:extLst>
              <a:ext uri="{FF2B5EF4-FFF2-40B4-BE49-F238E27FC236}">
                <a16:creationId xmlns:a16="http://schemas.microsoft.com/office/drawing/2014/main" id="{8B8838BD-3963-C669-3DF9-65F8688EA7FC}"/>
              </a:ext>
            </a:extLst>
          </p:cNvPr>
          <p:cNvSpPr>
            <a:spLocks noGrp="1"/>
          </p:cNvSpPr>
          <p:nvPr>
            <p:ph type="body" sz="quarter" idx="23"/>
          </p:nvPr>
        </p:nvSpPr>
        <p:spPr/>
        <p:txBody>
          <a:bodyPr/>
          <a:lstStyle/>
          <a:p>
            <a:endParaRPr lang="en-US"/>
          </a:p>
        </p:txBody>
      </p:sp>
      <p:sp>
        <p:nvSpPr>
          <p:cNvPr id="23" name="Text Placeholder 22">
            <a:extLst>
              <a:ext uri="{FF2B5EF4-FFF2-40B4-BE49-F238E27FC236}">
                <a16:creationId xmlns:a16="http://schemas.microsoft.com/office/drawing/2014/main" id="{7E6D7016-9394-242B-8195-222F7C2B4BD8}"/>
              </a:ext>
            </a:extLst>
          </p:cNvPr>
          <p:cNvSpPr>
            <a:spLocks noGrp="1"/>
          </p:cNvSpPr>
          <p:nvPr>
            <p:ph type="body" sz="quarter" idx="22"/>
          </p:nvPr>
        </p:nvSpPr>
        <p:spPr/>
        <p:txBody>
          <a:bodyPr/>
          <a:lstStyle/>
          <a:p>
            <a:endParaRPr lang="en-US"/>
          </a:p>
        </p:txBody>
      </p:sp>
      <p:pic>
        <p:nvPicPr>
          <p:cNvPr id="6" name="Picture Placeholder 5">
            <a:extLst>
              <a:ext uri="{FF2B5EF4-FFF2-40B4-BE49-F238E27FC236}">
                <a16:creationId xmlns:a16="http://schemas.microsoft.com/office/drawing/2014/main" id="{E02A1A76-D922-4806-9140-268761FC6AFC}"/>
              </a:ext>
            </a:extLst>
          </p:cNvPr>
          <p:cNvPicPr>
            <a:picLocks noGrp="1" noChangeAspect="1"/>
          </p:cNvPicPr>
          <p:nvPr>
            <p:ph type="pic" sz="quarter" idx="27"/>
          </p:nvPr>
        </p:nvPicPr>
        <p:blipFill>
          <a:blip r:embed="rId7"/>
          <a:srcRect l="17607" r="17607"/>
          <a:stretch>
            <a:fillRect/>
          </a:stretch>
        </p:blipFill>
        <p:spPr>
          <a:xfrm>
            <a:off x="1124712" y="1303647"/>
            <a:ext cx="2322575" cy="1569068"/>
          </a:xfrm>
        </p:spPr>
      </p:pic>
      <p:sp>
        <p:nvSpPr>
          <p:cNvPr id="25" name="Text Placeholder 24">
            <a:extLst>
              <a:ext uri="{FF2B5EF4-FFF2-40B4-BE49-F238E27FC236}">
                <a16:creationId xmlns:a16="http://schemas.microsoft.com/office/drawing/2014/main" id="{70E3311B-77A1-C5CF-2107-1B9B092FA0AF}"/>
              </a:ext>
            </a:extLst>
          </p:cNvPr>
          <p:cNvSpPr>
            <a:spLocks noGrp="1"/>
          </p:cNvSpPr>
          <p:nvPr>
            <p:ph type="body" sz="quarter" idx="35"/>
          </p:nvPr>
        </p:nvSpPr>
        <p:spPr/>
        <p:txBody>
          <a:bodyPr/>
          <a:lstStyle/>
          <a:p>
            <a:endParaRPr lang="en-US" dirty="0"/>
          </a:p>
        </p:txBody>
      </p:sp>
      <p:sp>
        <p:nvSpPr>
          <p:cNvPr id="26" name="Text Placeholder 25">
            <a:extLst>
              <a:ext uri="{FF2B5EF4-FFF2-40B4-BE49-F238E27FC236}">
                <a16:creationId xmlns:a16="http://schemas.microsoft.com/office/drawing/2014/main" id="{276B6B32-513E-93E5-1F5C-7200AB882161}"/>
              </a:ext>
            </a:extLst>
          </p:cNvPr>
          <p:cNvSpPr>
            <a:spLocks noGrp="1"/>
          </p:cNvSpPr>
          <p:nvPr>
            <p:ph type="body" sz="quarter" idx="34"/>
          </p:nvPr>
        </p:nvSpPr>
        <p:spPr/>
        <p:txBody>
          <a:bodyPr/>
          <a:lstStyle/>
          <a:p>
            <a:r>
              <a:rPr lang="en-US" dirty="0"/>
              <a:t>Risk</a:t>
            </a:r>
          </a:p>
        </p:txBody>
      </p:sp>
      <p:sp>
        <p:nvSpPr>
          <p:cNvPr id="27" name="Footer Placeholder 26">
            <a:extLst>
              <a:ext uri="{FF2B5EF4-FFF2-40B4-BE49-F238E27FC236}">
                <a16:creationId xmlns:a16="http://schemas.microsoft.com/office/drawing/2014/main" id="{B406FD68-6D15-C486-BD34-C10A9453019B}"/>
              </a:ext>
            </a:extLst>
          </p:cNvPr>
          <p:cNvSpPr>
            <a:spLocks noGrp="1"/>
          </p:cNvSpPr>
          <p:nvPr>
            <p:ph type="ftr" sz="quarter" idx="10"/>
          </p:nvPr>
        </p:nvSpPr>
        <p:spPr/>
        <p:txBody>
          <a:bodyPr/>
          <a:lstStyle/>
          <a:p>
            <a:r>
              <a:rPr lang="en-US"/>
              <a:t>Presentation title</a:t>
            </a:r>
            <a:endParaRPr lang="en-US" dirty="0"/>
          </a:p>
        </p:txBody>
      </p:sp>
      <p:sp>
        <p:nvSpPr>
          <p:cNvPr id="28" name="Slide Number Placeholder 27">
            <a:extLst>
              <a:ext uri="{FF2B5EF4-FFF2-40B4-BE49-F238E27FC236}">
                <a16:creationId xmlns:a16="http://schemas.microsoft.com/office/drawing/2014/main" id="{37BBCB96-75BF-7AF8-1DC0-18CACC0FFCC1}"/>
              </a:ext>
            </a:extLst>
          </p:cNvPr>
          <p:cNvSpPr>
            <a:spLocks noGrp="1"/>
          </p:cNvSpPr>
          <p:nvPr>
            <p:ph type="sldNum" sz="quarter" idx="11"/>
          </p:nvPr>
        </p:nvSpPr>
        <p:spPr/>
        <p:txBody>
          <a:bodyPr/>
          <a:lstStyle/>
          <a:p>
            <a:fld id="{294A09A9-5501-47C1-A89A-A340965A2BE2}" type="slidenum">
              <a:rPr lang="en-US" smtClean="0"/>
              <a:pPr/>
              <a:t>15</a:t>
            </a:fld>
            <a:endParaRPr lang="en-US" dirty="0"/>
          </a:p>
        </p:txBody>
      </p:sp>
      <p:pic>
        <p:nvPicPr>
          <p:cNvPr id="41" name="Picture 4" descr="Scientist | Character art, Cartoon ...">
            <a:extLst>
              <a:ext uri="{FF2B5EF4-FFF2-40B4-BE49-F238E27FC236}">
                <a16:creationId xmlns:a16="http://schemas.microsoft.com/office/drawing/2014/main" id="{6D5E13B9-20F7-4F35-8111-9B23F3628D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1921" y="1286857"/>
            <a:ext cx="1923798" cy="155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35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fa-IR" sz="3600" b="1" dirty="0">
                <a:latin typeface="IRAN SansMobileNoEn" panose="020B0506030804020204" pitchFamily="34" charset="-78"/>
                <a:ea typeface="Baskerville" panose="02020502070401020303" pitchFamily="18" charset="0"/>
                <a:cs typeface="0 Nazanin" panose="00000400000000000000" pitchFamily="2" charset="-78"/>
              </a:rPr>
              <a:t>انتخاب ایده فناورانه موفق</a:t>
            </a:r>
            <a:endParaRPr lang="en-US" sz="3600" b="1" dirty="0">
              <a:latin typeface="IRAN SansMobileNoEn" panose="020B0506030804020204" pitchFamily="34" charset="-78"/>
              <a:cs typeface="0 Nazanin" panose="00000400000000000000" pitchFamily="2" charset="-78"/>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p:txBody>
          <a:bodyPr/>
          <a:lstStyle/>
          <a:p>
            <a:r>
              <a:rPr lang="en-US" dirty="0">
                <a:latin typeface="Gill Sans Nova Light" panose="020B0302020104020203" pitchFamily="34" charset="0"/>
                <a:ea typeface="+mn-lt"/>
                <a:cs typeface="Gill Sans Light" panose="020B0302020104020203" pitchFamily="34" charset="-79"/>
              </a:rPr>
              <a:t>https://trends.google.com </a:t>
            </a:r>
          </a:p>
          <a:p>
            <a:r>
              <a:rPr lang="en-US" dirty="0">
                <a:latin typeface="Gill Sans Nova Light" panose="020B0302020104020203" pitchFamily="34" charset="0"/>
                <a:ea typeface="+mn-lt"/>
                <a:cs typeface="Gill Sans Light" panose="020B0302020104020203" pitchFamily="34" charset="-79"/>
              </a:rPr>
              <a:t>https://patents.google.com/coverage?scholar</a:t>
            </a:r>
          </a:p>
          <a:p>
            <a:endParaRPr lang="en-US" sz="1600" dirty="0">
              <a:solidFill>
                <a:schemeClr val="accent3"/>
              </a:solidFill>
              <a:latin typeface="Gill Sans Nova Light" panose="020B0302020104020203" pitchFamily="34" charset="0"/>
              <a:ea typeface="+mn-lt"/>
              <a:cs typeface="Gill Sans Light" panose="020B0302020104020203" pitchFamily="34" charset="-79"/>
            </a:endParaRPr>
          </a:p>
        </p:txBody>
      </p:sp>
      <p:sp>
        <p:nvSpPr>
          <p:cNvPr id="6" name="Content Placeholder 5">
            <a:extLst>
              <a:ext uri="{FF2B5EF4-FFF2-40B4-BE49-F238E27FC236}">
                <a16:creationId xmlns:a16="http://schemas.microsoft.com/office/drawing/2014/main" id="{3C7B8494-23AF-BB4F-382C-D2B07675EBB6}"/>
              </a:ext>
            </a:extLst>
          </p:cNvPr>
          <p:cNvSpPr>
            <a:spLocks noGrp="1"/>
          </p:cNvSpPr>
          <p:nvPr>
            <p:ph sz="quarter" idx="4"/>
          </p:nvPr>
        </p:nvSpPr>
        <p:spPr/>
        <p:txBody>
          <a:bodyPr>
            <a:normAutofit/>
          </a:bodyPr>
          <a:lstStyle/>
          <a:p>
            <a:pPr algn="r" rtl="1"/>
            <a:r>
              <a:rPr lang="fa-IR" sz="2000" dirty="0">
                <a:latin typeface="Gill Sans Nova Light" panose="020B0302020104020203" pitchFamily="34" charset="0"/>
                <a:ea typeface="+mn-lt"/>
                <a:cs typeface="0 Nazanin" panose="00000400000000000000" pitchFamily="2" charset="-78"/>
              </a:rPr>
              <a:t>بررسی پروپوزال طرح‌های فناورانه مربوط به دانشگاه ها</a:t>
            </a:r>
          </a:p>
          <a:p>
            <a:pPr algn="r" rtl="1"/>
            <a:r>
              <a:rPr lang="fa-IR" sz="2000" dirty="0">
                <a:latin typeface="Gill Sans Nova Light" panose="020B0302020104020203" pitchFamily="34" charset="0"/>
                <a:ea typeface="+mn-lt"/>
                <a:cs typeface="0 Nazanin" panose="00000400000000000000" pitchFamily="2" charset="-78"/>
              </a:rPr>
              <a:t>پارک علم و فناوری استان</a:t>
            </a:r>
          </a:p>
          <a:p>
            <a:pPr algn="r" rtl="1"/>
            <a:r>
              <a:rPr lang="fa-IR" sz="2000" dirty="0">
                <a:latin typeface="Gill Sans Nova Light" panose="020B0302020104020203" pitchFamily="34" charset="0"/>
                <a:ea typeface="+mn-lt"/>
                <a:cs typeface="0 Nazanin" panose="00000400000000000000" pitchFamily="2" charset="-78"/>
              </a:rPr>
              <a:t>فراخوان های ایده پردازی</a:t>
            </a: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p:txBody>
          <a:bodyPr>
            <a:normAutofit/>
          </a:bodyPr>
          <a:lstStyle/>
          <a:p>
            <a:pPr algn="just" rtl="1"/>
            <a:r>
              <a:rPr lang="fa-IR" sz="2000" dirty="0">
                <a:latin typeface="Gill Sans Nova Light" panose="020B0302020104020203" pitchFamily="34" charset="0"/>
                <a:ea typeface="+mn-lt"/>
                <a:cs typeface="0 Nazanin" panose="00000400000000000000" pitchFamily="2" charset="-78"/>
              </a:rPr>
              <a:t>اولویت‌های تحقیقاتی و فناورانه </a:t>
            </a:r>
            <a:r>
              <a:rPr lang="fa-IR" sz="2000" b="1" dirty="0">
                <a:solidFill>
                  <a:srgbClr val="FF0000"/>
                </a:solidFill>
                <a:latin typeface="Gill Sans Nova Light" panose="020B0302020104020203" pitchFamily="34" charset="0"/>
                <a:ea typeface="+mn-lt"/>
                <a:cs typeface="0 Nazanin" panose="00000400000000000000" pitchFamily="2" charset="-78"/>
              </a:rPr>
              <a:t>معاونت های پژوهشی </a:t>
            </a:r>
            <a:r>
              <a:rPr lang="fa-IR" sz="2000" dirty="0">
                <a:latin typeface="Gill Sans Nova Light" panose="020B0302020104020203" pitchFamily="34" charset="0"/>
                <a:ea typeface="+mn-lt"/>
                <a:cs typeface="0 Nazanin" panose="00000400000000000000" pitchFamily="2" charset="-78"/>
              </a:rPr>
              <a:t>در حیطه علوم پزشکی</a:t>
            </a:r>
          </a:p>
          <a:p>
            <a:pPr algn="just" rtl="1"/>
            <a:r>
              <a:rPr lang="fa-IR" sz="2000" dirty="0">
                <a:latin typeface="Gill Sans Nova Light" panose="020B0302020104020203" pitchFamily="34" charset="0"/>
                <a:ea typeface="+mn-lt"/>
                <a:cs typeface="0 Nazanin" panose="00000400000000000000" pitchFamily="2" charset="-78"/>
              </a:rPr>
              <a:t>اولویت های پژوهشی سازمانها</a:t>
            </a:r>
          </a:p>
          <a:p>
            <a:pPr algn="just" rtl="1"/>
            <a:r>
              <a:rPr lang="fa-IR" sz="2000" dirty="0">
                <a:latin typeface="Gill Sans Nova Light" panose="020B0302020104020203" pitchFamily="34" charset="0"/>
                <a:ea typeface="+mn-lt"/>
                <a:cs typeface="0 Nazanin" panose="00000400000000000000" pitchFamily="2" charset="-78"/>
              </a:rPr>
              <a:t>طرح های پژوهشی ویژه صندوق حمایت از پژوهشگران و فناوران کشور</a:t>
            </a: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16</a:t>
            </a:fld>
            <a:endParaRPr lang="en-US" dirty="0"/>
          </a:p>
        </p:txBody>
      </p:sp>
      <p:pic>
        <p:nvPicPr>
          <p:cNvPr id="3" name="Picture 2">
            <a:extLst>
              <a:ext uri="{FF2B5EF4-FFF2-40B4-BE49-F238E27FC236}">
                <a16:creationId xmlns:a16="http://schemas.microsoft.com/office/drawing/2014/main" id="{47DAF4F6-47CB-3871-C60D-FAEF4AB271C9}"/>
              </a:ext>
            </a:extLst>
          </p:cNvPr>
          <p:cNvPicPr>
            <a:picLocks noChangeAspect="1"/>
          </p:cNvPicPr>
          <p:nvPr/>
        </p:nvPicPr>
        <p:blipFill>
          <a:blip r:embed="rId2"/>
          <a:stretch>
            <a:fillRect/>
          </a:stretch>
        </p:blipFill>
        <p:spPr>
          <a:xfrm>
            <a:off x="935580" y="3702570"/>
            <a:ext cx="4114799" cy="2247407"/>
          </a:xfrm>
          <a:prstGeom prst="rect">
            <a:avLst/>
          </a:prstGeom>
        </p:spPr>
      </p:pic>
    </p:spTree>
    <p:extLst>
      <p:ext uri="{BB962C8B-B14F-4D97-AF65-F5344CB8AC3E}">
        <p14:creationId xmlns:p14="http://schemas.microsoft.com/office/powerpoint/2010/main" val="146055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510"/>
          <a:stretch/>
        </p:blipFill>
        <p:spPr>
          <a:xfrm>
            <a:off x="1568570" y="234777"/>
            <a:ext cx="9455411" cy="6407569"/>
          </a:xfrm>
          <a:prstGeom prst="rect">
            <a:avLst/>
          </a:prstGeom>
        </p:spPr>
      </p:pic>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17</a:t>
            </a:fld>
            <a:endParaRPr lang="fa-IR"/>
          </a:p>
        </p:txBody>
      </p:sp>
    </p:spTree>
    <p:extLst>
      <p:ext uri="{BB962C8B-B14F-4D97-AF65-F5344CB8AC3E}">
        <p14:creationId xmlns:p14="http://schemas.microsoft.com/office/powerpoint/2010/main" val="24774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1659" y="766120"/>
            <a:ext cx="10501272" cy="5590230"/>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18</a:t>
            </a:fld>
            <a:endParaRPr lang="fa-IR"/>
          </a:p>
        </p:txBody>
      </p:sp>
    </p:spTree>
    <p:extLst>
      <p:ext uri="{BB962C8B-B14F-4D97-AF65-F5344CB8AC3E}">
        <p14:creationId xmlns:p14="http://schemas.microsoft.com/office/powerpoint/2010/main" val="347839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3717" y="509666"/>
            <a:ext cx="11823423" cy="5842786"/>
          </a:xfrm>
          <a:prstGeom prst="rect">
            <a:avLst/>
          </a:prstGeom>
        </p:spPr>
      </p:pic>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19</a:t>
            </a:fld>
            <a:endParaRPr lang="fa-IR"/>
          </a:p>
        </p:txBody>
      </p:sp>
    </p:spTree>
    <p:extLst>
      <p:ext uri="{BB962C8B-B14F-4D97-AF65-F5344CB8AC3E}">
        <p14:creationId xmlns:p14="http://schemas.microsoft.com/office/powerpoint/2010/main" val="412960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632886" y="2660904"/>
            <a:ext cx="4979773" cy="1088136"/>
          </a:xfrm>
        </p:spPr>
        <p:txBody>
          <a:bodyPr/>
          <a:lstStyle/>
          <a:p>
            <a:r>
              <a:rPr lang="fa-IR" sz="2400" dirty="0">
                <a:latin typeface="IRAN SansMobileNoEn" panose="020B0506030804020204" pitchFamily="34" charset="-78"/>
                <a:cs typeface="0 Nazanin" panose="00000400000000000000" pitchFamily="2" charset="-78"/>
              </a:rPr>
              <a:t>طراحی یک پروپوزال فناورانه موفق همراه با مثال های تجاری سازی شده </a:t>
            </a:r>
            <a:endParaRPr lang="en-US" sz="2400" dirty="0">
              <a:latin typeface="IRAN SansMobileNoEn" panose="020B0506030804020204" pitchFamily="34" charset="-78"/>
              <a:cs typeface="0 Nazanin" panose="00000400000000000000" pitchFamily="2" charset="-78"/>
            </a:endParaRPr>
          </a:p>
        </p:txBody>
      </p:sp>
    </p:spTree>
    <p:extLst>
      <p:ext uri="{BB962C8B-B14F-4D97-AF65-F5344CB8AC3E}">
        <p14:creationId xmlns:p14="http://schemas.microsoft.com/office/powerpoint/2010/main" val="31771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72069" y="787613"/>
            <a:ext cx="10781731" cy="5568737"/>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20</a:t>
            </a:fld>
            <a:endParaRPr lang="fa-IR"/>
          </a:p>
        </p:txBody>
      </p:sp>
    </p:spTree>
    <p:extLst>
      <p:ext uri="{BB962C8B-B14F-4D97-AF65-F5344CB8AC3E}">
        <p14:creationId xmlns:p14="http://schemas.microsoft.com/office/powerpoint/2010/main" val="339604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4CB7-55A2-5A35-EB9A-6C660A64A90F}"/>
              </a:ext>
            </a:extLst>
          </p:cNvPr>
          <p:cNvSpPr>
            <a:spLocks noGrp="1"/>
          </p:cNvSpPr>
          <p:nvPr>
            <p:ph type="title"/>
          </p:nvPr>
        </p:nvSpPr>
        <p:spPr>
          <a:xfrm>
            <a:off x="1082842" y="2889504"/>
            <a:ext cx="3407096" cy="1088136"/>
          </a:xfrm>
        </p:spPr>
        <p:txBody>
          <a:bodyPr>
            <a:normAutofit fontScale="90000"/>
          </a:bodyPr>
          <a:lstStyle/>
          <a:p>
            <a:r>
              <a:rPr lang="fa-IR" b="1" dirty="0">
                <a:cs typeface="0 Nazanin" panose="00000400000000000000" pitchFamily="2" charset="-78"/>
              </a:rPr>
              <a:t>انتخاب ایده فناورانه </a:t>
            </a:r>
            <a:endParaRPr lang="en-US" b="1" dirty="0">
              <a:cs typeface="0 Nazanin" panose="00000400000000000000" pitchFamily="2" charset="-78"/>
            </a:endParaRPr>
          </a:p>
        </p:txBody>
      </p:sp>
      <p:sp>
        <p:nvSpPr>
          <p:cNvPr id="3" name="Content Placeholder 2">
            <a:extLst>
              <a:ext uri="{FF2B5EF4-FFF2-40B4-BE49-F238E27FC236}">
                <a16:creationId xmlns:a16="http://schemas.microsoft.com/office/drawing/2014/main" id="{E854A124-FDC6-F141-0D31-E5CF0AED6F1A}"/>
              </a:ext>
            </a:extLst>
          </p:cNvPr>
          <p:cNvSpPr>
            <a:spLocks noGrp="1"/>
          </p:cNvSpPr>
          <p:nvPr>
            <p:ph idx="1"/>
          </p:nvPr>
        </p:nvSpPr>
        <p:spPr>
          <a:xfrm>
            <a:off x="7280031" y="797168"/>
            <a:ext cx="4689231" cy="5838093"/>
          </a:xfrm>
        </p:spPr>
        <p:txBody>
          <a:bodyPr>
            <a:normAutofit/>
          </a:bodyPr>
          <a:lstStyle/>
          <a:p>
            <a:pPr algn="r" rtl="1"/>
            <a:r>
              <a:rPr lang="fa-IR" b="1" dirty="0">
                <a:solidFill>
                  <a:srgbClr val="FF0000"/>
                </a:solidFill>
                <a:cs typeface="0 Nazanin" panose="00000400000000000000" pitchFamily="2" charset="-78"/>
              </a:rPr>
              <a:t>بومی سازی </a:t>
            </a:r>
            <a:r>
              <a:rPr lang="fa-IR" b="1" dirty="0">
                <a:solidFill>
                  <a:schemeClr val="tx1"/>
                </a:solidFill>
                <a:cs typeface="0 Nazanin" panose="00000400000000000000" pitchFamily="2" charset="-78"/>
              </a:rPr>
              <a:t>یک محصول خارجی به منظور جلوگیری کاهش هزینه تمام شده مد نظر باشد.</a:t>
            </a:r>
          </a:p>
          <a:p>
            <a:pPr algn="r" rtl="1"/>
            <a:endParaRPr lang="fa-IR" b="1" dirty="0">
              <a:solidFill>
                <a:schemeClr val="tx1"/>
              </a:solidFill>
              <a:cs typeface="0 Nazanin" panose="00000400000000000000" pitchFamily="2" charset="-78"/>
            </a:endParaRPr>
          </a:p>
          <a:p>
            <a:pPr algn="r" rtl="1"/>
            <a:r>
              <a:rPr lang="fa-IR" b="1" dirty="0">
                <a:solidFill>
                  <a:schemeClr val="tx1"/>
                </a:solidFill>
                <a:cs typeface="0 Nazanin" panose="00000400000000000000" pitchFamily="2" charset="-78"/>
              </a:rPr>
              <a:t>گاهی میتواند </a:t>
            </a:r>
            <a:r>
              <a:rPr lang="fa-IR" b="1" dirty="0">
                <a:solidFill>
                  <a:srgbClr val="FF0000"/>
                </a:solidFill>
                <a:cs typeface="0 Nazanin" panose="00000400000000000000" pitchFamily="2" charset="-78"/>
              </a:rPr>
              <a:t>بهینه سازی </a:t>
            </a:r>
            <a:r>
              <a:rPr lang="fa-IR" b="1" dirty="0">
                <a:solidFill>
                  <a:schemeClr val="tx1"/>
                </a:solidFill>
                <a:cs typeface="0 Nazanin" panose="00000400000000000000" pitchFamily="2" charset="-78"/>
              </a:rPr>
              <a:t>یا افزودن یک ویژگی یا قابلیت جدید مد نظر باشد.</a:t>
            </a:r>
          </a:p>
          <a:p>
            <a:endParaRPr lang="en-US" dirty="0"/>
          </a:p>
        </p:txBody>
      </p:sp>
    </p:spTree>
    <p:extLst>
      <p:ext uri="{BB962C8B-B14F-4D97-AF65-F5344CB8AC3E}">
        <p14:creationId xmlns:p14="http://schemas.microsoft.com/office/powerpoint/2010/main" val="2588749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4245065" y="634872"/>
            <a:ext cx="7607808" cy="1325880"/>
          </a:xfrm>
        </p:spPr>
        <p:txBody>
          <a:bodyPr>
            <a:normAutofit/>
          </a:bodyPr>
          <a:lstStyle/>
          <a:p>
            <a:pPr algn="r" rtl="1"/>
            <a:r>
              <a:rPr lang="fa-IR" sz="3600" b="1" dirty="0">
                <a:latin typeface="IRAN SansMobileNoEn" panose="020B0506030804020204" pitchFamily="34" charset="-78"/>
                <a:cs typeface="0 Nazanin" panose="00000400000000000000" pitchFamily="2" charset="-78"/>
              </a:rPr>
              <a:t>ایده</a:t>
            </a:r>
            <a:r>
              <a:rPr lang="en-US" sz="3600" b="1" dirty="0">
                <a:latin typeface="IRAN SansMobileNoEn" panose="020B0506030804020204" pitchFamily="34" charset="-78"/>
                <a:cs typeface="0 Nazanin" panose="00000400000000000000" pitchFamily="2" charset="-78"/>
              </a:rPr>
              <a:t> </a:t>
            </a:r>
            <a:r>
              <a:rPr lang="fa-IR" sz="3600" b="1" dirty="0">
                <a:latin typeface="IRAN SansMobileNoEn" panose="020B0506030804020204" pitchFamily="34" charset="-78"/>
                <a:cs typeface="0 Nazanin" panose="00000400000000000000" pitchFamily="2" charset="-78"/>
              </a:rPr>
              <a:t>برای محصول فناورانه در حوزه ی پزشکی </a:t>
            </a:r>
            <a:endParaRPr lang="en-US" sz="3600" b="1" dirty="0">
              <a:latin typeface="IRAN SansMobileNoEn" panose="020B0506030804020204" pitchFamily="34" charset="-78"/>
              <a:cs typeface="0 Nazanin" panose="00000400000000000000" pitchFamily="2" charset="-78"/>
            </a:endParaRP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lstStyle/>
          <a:p>
            <a:r>
              <a:rPr lang="fa-IR" dirty="0"/>
              <a:t>.</a:t>
            </a:r>
            <a:endParaRPr lang="en-US" dirty="0"/>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5029200" y="2304287"/>
            <a:ext cx="6922008" cy="4052063"/>
          </a:xfrm>
        </p:spPr>
        <p:txBody>
          <a:bodyPr>
            <a:normAutofit fontScale="92500" lnSpcReduction="20000"/>
          </a:bodyPr>
          <a:lstStyle/>
          <a:p>
            <a:pPr algn="r" rtl="1"/>
            <a:r>
              <a:rPr lang="fa-IR" sz="2200" dirty="0">
                <a:latin typeface="IRAN SansMobileNoEn" panose="020B0506030804020204" pitchFamily="34" charset="-78"/>
                <a:cs typeface="0 Nazanin" panose="00000400000000000000" pitchFamily="2" charset="-78"/>
              </a:rPr>
              <a:t>نو آوری مربوط به محصول فناورانه "</a:t>
            </a:r>
            <a:r>
              <a:rPr lang="fa-IR" sz="2200" b="1" dirty="0">
                <a:solidFill>
                  <a:srgbClr val="FF0000"/>
                </a:solidFill>
                <a:latin typeface="IRAN SansMobileNoEn" panose="020B0506030804020204" pitchFamily="34" charset="-78"/>
                <a:cs typeface="0 Nazanin" panose="00000400000000000000" pitchFamily="2" charset="-78"/>
              </a:rPr>
              <a:t>مصرفی</a:t>
            </a:r>
            <a:r>
              <a:rPr lang="fa-IR" sz="2200" dirty="0">
                <a:latin typeface="IRAN SansMobileNoEn" panose="020B0506030804020204" pitchFamily="34" charset="-78"/>
                <a:cs typeface="0 Nazanin" panose="00000400000000000000" pitchFamily="2" charset="-78"/>
              </a:rPr>
              <a:t>" یا "یک شخص مصرف" باشد.</a:t>
            </a:r>
          </a:p>
          <a:p>
            <a:pPr algn="r" rtl="1"/>
            <a:r>
              <a:rPr lang="fa-IR" sz="2200" dirty="0">
                <a:latin typeface="IRAN SansMobileNoEn" panose="020B0506030804020204" pitchFamily="34" charset="-78"/>
                <a:cs typeface="0 Nazanin" panose="00000400000000000000" pitchFamily="2" charset="-78"/>
              </a:rPr>
              <a:t>محصول نهایی حاصل از  فناوری مورد نیاز و همسو با خواست اکثریت جامعه باشد.(حوزه زیبایی و آرایشی، ارولوژیک، بهداشت و ناباروری). </a:t>
            </a:r>
          </a:p>
          <a:p>
            <a:pPr algn="r" rtl="1"/>
            <a:r>
              <a:rPr lang="fa-IR" sz="2200" dirty="0">
                <a:latin typeface="IRAN SansMobileNoEn" panose="020B0506030804020204" pitchFamily="34" charset="-78"/>
                <a:cs typeface="0 Nazanin" panose="00000400000000000000" pitchFamily="2" charset="-78"/>
              </a:rPr>
              <a:t>محصول فناورانه دارای فناوری بسیار پیچیده و گران قیمت نباشد. (دشواری در دریافت مجوز ها و تاییدات لازم)</a:t>
            </a:r>
          </a:p>
          <a:p>
            <a:pPr algn="r" rtl="1"/>
            <a:r>
              <a:rPr lang="fa-IR" sz="2200" dirty="0">
                <a:latin typeface="IRAN SansMobileNoEn" panose="020B0506030804020204" pitchFamily="34" charset="-78"/>
                <a:cs typeface="0 Nazanin" panose="00000400000000000000" pitchFamily="2" charset="-78"/>
              </a:rPr>
              <a:t>محصول فناورانه در </a:t>
            </a:r>
            <a:r>
              <a:rPr lang="fa-IR" sz="2200" b="1" dirty="0">
                <a:solidFill>
                  <a:srgbClr val="FF0000"/>
                </a:solidFill>
                <a:latin typeface="IRAN SansMobileNoEn" panose="020B0506030804020204" pitchFamily="34" charset="-78"/>
                <a:cs typeface="0 Nazanin" panose="00000400000000000000" pitchFamily="2" charset="-78"/>
              </a:rPr>
              <a:t>تیراژ بالا </a:t>
            </a:r>
            <a:r>
              <a:rPr lang="fa-IR" sz="2200" dirty="0">
                <a:latin typeface="IRAN SansMobileNoEn" panose="020B0506030804020204" pitchFamily="34" charset="-78"/>
                <a:cs typeface="0 Nazanin" panose="00000400000000000000" pitchFamily="2" charset="-78"/>
              </a:rPr>
              <a:t>تولید شود.</a:t>
            </a:r>
          </a:p>
          <a:p>
            <a:pPr algn="r" rtl="1"/>
            <a:r>
              <a:rPr lang="fa-IR" sz="2200" b="1" dirty="0">
                <a:solidFill>
                  <a:srgbClr val="FF0000"/>
                </a:solidFill>
                <a:latin typeface="IRAN SansMobileNoEn" panose="020B0506030804020204" pitchFamily="34" charset="-78"/>
                <a:cs typeface="0 Nazanin" panose="00000400000000000000" pitchFamily="2" charset="-78"/>
              </a:rPr>
              <a:t>ماده ی اولیه </a:t>
            </a:r>
            <a:r>
              <a:rPr lang="fa-IR" sz="2200" dirty="0">
                <a:latin typeface="IRAN SansMobileNoEn" panose="020B0506030804020204" pitchFamily="34" charset="-78"/>
                <a:cs typeface="0 Nazanin" panose="00000400000000000000" pitchFamily="2" charset="-78"/>
              </a:rPr>
              <a:t>برای صنایع بالا دستی باشد.</a:t>
            </a:r>
            <a:endParaRPr lang="en-US" sz="2200" dirty="0">
              <a:latin typeface="IRAN SansMobileNoEn" panose="020B0506030804020204" pitchFamily="34" charset="-78"/>
              <a:cs typeface="0 Nazanin" panose="00000400000000000000" pitchFamily="2" charset="-78"/>
            </a:endParaRPr>
          </a:p>
          <a:p>
            <a:pPr algn="r" rtl="1"/>
            <a:r>
              <a:rPr lang="fa-IR" sz="2200" dirty="0">
                <a:latin typeface="IRAN SansMobileNoEn" panose="020B0506030804020204" pitchFamily="34" charset="-78"/>
                <a:cs typeface="0 Nazanin" panose="00000400000000000000" pitchFamily="2" charset="-78"/>
              </a:rPr>
              <a:t>محصول تاریخ انقضا طولانی مدت داشته باشد. </a:t>
            </a:r>
          </a:p>
          <a:p>
            <a:pPr algn="r" rtl="1"/>
            <a:r>
              <a:rPr lang="fa-IR" sz="2200" dirty="0">
                <a:latin typeface="IRAN SansMobileNoEn" panose="020B0506030804020204" pitchFamily="34" charset="-78"/>
                <a:cs typeface="0 Nazanin" panose="00000400000000000000" pitchFamily="2" charset="-78"/>
              </a:rPr>
              <a:t>فرایند تولید محصول قابلیت "</a:t>
            </a:r>
            <a:r>
              <a:rPr lang="fa-IR" sz="2200" b="1" dirty="0">
                <a:solidFill>
                  <a:srgbClr val="FF0000"/>
                </a:solidFill>
                <a:latin typeface="IRAN SansMobileNoEn" panose="020B0506030804020204" pitchFamily="34" charset="-78"/>
                <a:cs typeface="0 Nazanin" panose="00000400000000000000" pitchFamily="2" charset="-78"/>
              </a:rPr>
              <a:t>برون سپاری" </a:t>
            </a:r>
            <a:r>
              <a:rPr lang="fa-IR" sz="2200" dirty="0">
                <a:latin typeface="IRAN SansMobileNoEn" panose="020B0506030804020204" pitchFamily="34" charset="-78"/>
                <a:cs typeface="0 Nazanin" panose="00000400000000000000" pitchFamily="2" charset="-78"/>
              </a:rPr>
              <a:t>داشته باشد. </a:t>
            </a:r>
          </a:p>
          <a:p>
            <a:pPr algn="r" rtl="1"/>
            <a:r>
              <a:rPr lang="fa-IR" sz="2200" dirty="0">
                <a:latin typeface="IRAN SansMobileNoEn" panose="020B0506030804020204" pitchFamily="34" charset="-78"/>
                <a:cs typeface="0 Nazanin" panose="00000400000000000000" pitchFamily="2" charset="-78"/>
              </a:rPr>
              <a:t>خط تولید محصول فناورانه در کشور </a:t>
            </a:r>
            <a:r>
              <a:rPr lang="fa-IR" sz="2200" b="1" dirty="0">
                <a:solidFill>
                  <a:srgbClr val="FF0000"/>
                </a:solidFill>
                <a:latin typeface="IRAN SansMobileNoEn" panose="020B0506030804020204" pitchFamily="34" charset="-78"/>
                <a:cs typeface="0 Nazanin" panose="00000400000000000000" pitchFamily="2" charset="-78"/>
              </a:rPr>
              <a:t>در دسترس </a:t>
            </a:r>
            <a:r>
              <a:rPr lang="fa-IR" sz="2200" dirty="0">
                <a:latin typeface="IRAN SansMobileNoEn" panose="020B0506030804020204" pitchFamily="34" charset="-78"/>
                <a:cs typeface="0 Nazanin" panose="00000400000000000000" pitchFamily="2" charset="-78"/>
              </a:rPr>
              <a:t>باشد. </a:t>
            </a:r>
          </a:p>
          <a:p>
            <a:pPr algn="r" rtl="1"/>
            <a:r>
              <a:rPr lang="fa-IR" sz="2200" b="1" dirty="0">
                <a:solidFill>
                  <a:srgbClr val="FF0000"/>
                </a:solidFill>
                <a:latin typeface="IRAN SansMobileNoEn" panose="020B0506030804020204" pitchFamily="34" charset="-78"/>
                <a:cs typeface="0 Nazanin" panose="00000400000000000000" pitchFamily="2" charset="-78"/>
              </a:rPr>
              <a:t>هزینه</a:t>
            </a:r>
            <a:r>
              <a:rPr lang="fa-IR" sz="2200" dirty="0">
                <a:latin typeface="IRAN SansMobileNoEn" panose="020B0506030804020204" pitchFamily="34" charset="-78"/>
                <a:cs typeface="0 Nazanin" panose="00000400000000000000" pitchFamily="2" charset="-78"/>
              </a:rPr>
              <a:t> تولید محصول فناورانه مقرون به صرفه باشد.</a:t>
            </a:r>
          </a:p>
          <a:p>
            <a:pPr algn="r" rtl="1"/>
            <a:r>
              <a:rPr lang="fa-IR" sz="2200" dirty="0">
                <a:latin typeface="IRAN SansMobileNoEn" panose="020B0506030804020204" pitchFamily="34" charset="-78"/>
                <a:cs typeface="0 Nazanin" panose="00000400000000000000" pitchFamily="2" charset="-78"/>
              </a:rPr>
              <a:t>قیمت تمام شده و </a:t>
            </a:r>
            <a:r>
              <a:rPr lang="fa-IR" sz="2200" b="1" dirty="0">
                <a:solidFill>
                  <a:srgbClr val="FF0000"/>
                </a:solidFill>
                <a:latin typeface="IRAN SansMobileNoEn" panose="020B0506030804020204" pitchFamily="34" charset="-78"/>
                <a:cs typeface="0 Nazanin" panose="00000400000000000000" pitchFamily="2" charset="-78"/>
              </a:rPr>
              <a:t>قیمت نهایی </a:t>
            </a:r>
            <a:r>
              <a:rPr lang="fa-IR" sz="2200" dirty="0">
                <a:latin typeface="IRAN SansMobileNoEn" panose="020B0506030804020204" pitchFamily="34" charset="-78"/>
                <a:cs typeface="0 Nazanin" panose="00000400000000000000" pitchFamily="2" charset="-78"/>
              </a:rPr>
              <a:t>جهت فروش مناسب جمعیت هدف (مردم با توان مالی کم) باشد. </a:t>
            </a:r>
            <a:endParaRPr lang="en-US" sz="2200" dirty="0">
              <a:latin typeface="IRAN SansMobileNoEn" panose="020B0506030804020204" pitchFamily="34" charset="-78"/>
              <a:cs typeface="0 Nazanin" panose="00000400000000000000" pitchFamily="2" charset="-78"/>
            </a:endParaRPr>
          </a:p>
          <a:p>
            <a:pPr algn="r" rtl="1"/>
            <a:endParaRPr lang="en-US" dirty="0"/>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22</a:t>
            </a:fld>
            <a:endParaRPr lang="en-US" dirty="0"/>
          </a:p>
        </p:txBody>
      </p:sp>
    </p:spTree>
    <p:extLst>
      <p:ext uri="{BB962C8B-B14F-4D97-AF65-F5344CB8AC3E}">
        <p14:creationId xmlns:p14="http://schemas.microsoft.com/office/powerpoint/2010/main" val="3204917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FA60-53F3-33DC-D34D-FBD55F1E2B89}"/>
              </a:ext>
            </a:extLst>
          </p:cNvPr>
          <p:cNvSpPr>
            <a:spLocks noGrp="1"/>
          </p:cNvSpPr>
          <p:nvPr>
            <p:ph type="title"/>
          </p:nvPr>
        </p:nvSpPr>
        <p:spPr/>
        <p:txBody>
          <a:bodyPr/>
          <a:lstStyle/>
          <a:p>
            <a:r>
              <a:rPr lang="fa-IR" b="1" dirty="0">
                <a:cs typeface="0 Nazanin" panose="00000400000000000000" pitchFamily="2" charset="-78"/>
              </a:rPr>
              <a:t>پروپوزال طرح فناوری</a:t>
            </a:r>
            <a:endParaRPr lang="en-US" b="1" dirty="0">
              <a:cs typeface="0 Nazanin" panose="00000400000000000000" pitchFamily="2" charset="-78"/>
            </a:endParaRPr>
          </a:p>
        </p:txBody>
      </p:sp>
      <p:sp>
        <p:nvSpPr>
          <p:cNvPr id="3" name="Text Placeholder 2">
            <a:extLst>
              <a:ext uri="{FF2B5EF4-FFF2-40B4-BE49-F238E27FC236}">
                <a16:creationId xmlns:a16="http://schemas.microsoft.com/office/drawing/2014/main" id="{270140D9-3E78-C467-D9A2-C87BC0B03F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157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FEC9-3C38-47DC-8DDC-D40DD1B2138C}"/>
              </a:ext>
            </a:extLst>
          </p:cNvPr>
          <p:cNvSpPr>
            <a:spLocks noGrp="1"/>
          </p:cNvSpPr>
          <p:nvPr>
            <p:ph type="title"/>
          </p:nvPr>
        </p:nvSpPr>
        <p:spPr/>
        <p:txBody>
          <a:bodyPr/>
          <a:lstStyle/>
          <a:p>
            <a:r>
              <a:rPr lang="fa-IR" b="1" dirty="0">
                <a:latin typeface="IRAN SansMobileNoEn" panose="020B0506030804020204" pitchFamily="34" charset="-78"/>
                <a:cs typeface="0 Nazanin" panose="00000400000000000000" pitchFamily="2" charset="-78"/>
              </a:rPr>
              <a:t>پروپوزال طرح فناوری</a:t>
            </a:r>
          </a:p>
        </p:txBody>
      </p:sp>
      <p:sp>
        <p:nvSpPr>
          <p:cNvPr id="3" name="Footer Placeholder 2">
            <a:extLst>
              <a:ext uri="{FF2B5EF4-FFF2-40B4-BE49-F238E27FC236}">
                <a16:creationId xmlns:a16="http://schemas.microsoft.com/office/drawing/2014/main" id="{4AC3713C-0CB6-4E14-B41E-9540B068EC92}"/>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C8CC40A-E91A-4370-9748-03BFEC9581AF}"/>
              </a:ext>
            </a:extLst>
          </p:cNvPr>
          <p:cNvSpPr>
            <a:spLocks noGrp="1"/>
          </p:cNvSpPr>
          <p:nvPr>
            <p:ph type="sldNum" sz="quarter" idx="11"/>
          </p:nvPr>
        </p:nvSpPr>
        <p:spPr/>
        <p:txBody>
          <a:bodyPr/>
          <a:lstStyle/>
          <a:p>
            <a:fld id="{294A09A9-5501-47C1-A89A-A340965A2BE2}" type="slidenum">
              <a:rPr lang="en-US" smtClean="0"/>
              <a:pPr/>
              <a:t>24</a:t>
            </a:fld>
            <a:endParaRPr lang="en-US" dirty="0"/>
          </a:p>
        </p:txBody>
      </p:sp>
      <p:sp>
        <p:nvSpPr>
          <p:cNvPr id="5" name="Content Placeholder 4">
            <a:extLst>
              <a:ext uri="{FF2B5EF4-FFF2-40B4-BE49-F238E27FC236}">
                <a16:creationId xmlns:a16="http://schemas.microsoft.com/office/drawing/2014/main" id="{27841442-03F5-43E0-B038-468DB4F22347}"/>
              </a:ext>
            </a:extLst>
          </p:cNvPr>
          <p:cNvSpPr>
            <a:spLocks noGrp="1"/>
          </p:cNvSpPr>
          <p:nvPr>
            <p:ph sz="quarter" idx="12"/>
          </p:nvPr>
        </p:nvSpPr>
        <p:spPr>
          <a:xfrm>
            <a:off x="975360" y="2914987"/>
            <a:ext cx="10241280" cy="3319272"/>
          </a:xfrm>
        </p:spPr>
        <p:txBody>
          <a:bodyPr>
            <a:normAutofit/>
          </a:bodyPr>
          <a:lstStyle/>
          <a:p>
            <a:pPr algn="r" rtl="1"/>
            <a:r>
              <a:rPr lang="fa-IR" dirty="0">
                <a:solidFill>
                  <a:schemeClr val="tx1"/>
                </a:solidFill>
                <a:cs typeface="B Nazanin" panose="00000400000000000000" pitchFamily="2" charset="-78"/>
              </a:rPr>
              <a:t>پروپوزال در واقع </a:t>
            </a:r>
            <a:r>
              <a:rPr lang="fa-IR" b="1" dirty="0">
                <a:solidFill>
                  <a:srgbClr val="FF0000"/>
                </a:solidFill>
                <a:cs typeface="B Nazanin" panose="00000400000000000000" pitchFamily="2" charset="-78"/>
              </a:rPr>
              <a:t>نقشه ای راهی </a:t>
            </a:r>
            <a:r>
              <a:rPr lang="fa-IR" dirty="0">
                <a:solidFill>
                  <a:schemeClr val="tx1"/>
                </a:solidFill>
                <a:cs typeface="B Nazanin" panose="00000400000000000000" pitchFamily="2" charset="-78"/>
              </a:rPr>
              <a:t>است که مطابق با آن می توانیم به اهداف خود برسیم. </a:t>
            </a:r>
          </a:p>
          <a:p>
            <a:pPr algn="r" rtl="1"/>
            <a:r>
              <a:rPr lang="fa-IR" dirty="0">
                <a:solidFill>
                  <a:schemeClr val="tx1"/>
                </a:solidFill>
                <a:cs typeface="B Nazanin" panose="00000400000000000000" pitchFamily="2" charset="-78"/>
              </a:rPr>
              <a:t>این نقشه راه می تواند لیستی از </a:t>
            </a:r>
            <a:r>
              <a:rPr lang="fa-IR" b="1" dirty="0">
                <a:solidFill>
                  <a:srgbClr val="FF0000"/>
                </a:solidFill>
                <a:cs typeface="B Nazanin" panose="00000400000000000000" pitchFamily="2" charset="-78"/>
              </a:rPr>
              <a:t>مراحل</a:t>
            </a:r>
            <a:r>
              <a:rPr lang="fa-IR" dirty="0">
                <a:solidFill>
                  <a:schemeClr val="tx1"/>
                </a:solidFill>
                <a:cs typeface="B Nazanin" panose="00000400000000000000" pitchFamily="2" charset="-78"/>
              </a:rPr>
              <a:t> و </a:t>
            </a:r>
            <a:r>
              <a:rPr lang="fa-IR" b="1" dirty="0">
                <a:solidFill>
                  <a:srgbClr val="FF0000"/>
                </a:solidFill>
                <a:cs typeface="B Nazanin" panose="00000400000000000000" pitchFamily="2" charset="-78"/>
              </a:rPr>
              <a:t>اقدامات</a:t>
            </a:r>
            <a:r>
              <a:rPr lang="fa-IR" dirty="0">
                <a:solidFill>
                  <a:schemeClr val="tx1"/>
                </a:solidFill>
                <a:cs typeface="B Nazanin" panose="00000400000000000000" pitchFamily="2" charset="-78"/>
              </a:rPr>
              <a:t> و </a:t>
            </a:r>
            <a:r>
              <a:rPr lang="fa-IR" b="1" dirty="0">
                <a:solidFill>
                  <a:srgbClr val="FF0000"/>
                </a:solidFill>
                <a:cs typeface="B Nazanin" panose="00000400000000000000" pitchFamily="2" charset="-78"/>
              </a:rPr>
              <a:t>تجهیزات</a:t>
            </a:r>
            <a:r>
              <a:rPr lang="fa-IR" dirty="0">
                <a:solidFill>
                  <a:schemeClr val="tx1"/>
                </a:solidFill>
                <a:cs typeface="B Nazanin" panose="00000400000000000000" pitchFamily="2" charset="-78"/>
              </a:rPr>
              <a:t> مورد نیاز را فراهم نماید.</a:t>
            </a:r>
          </a:p>
          <a:p>
            <a:pPr algn="r" rtl="1"/>
            <a:r>
              <a:rPr lang="fa-IR" dirty="0">
                <a:solidFill>
                  <a:schemeClr val="tx1"/>
                </a:solidFill>
                <a:cs typeface="B Nazanin" panose="00000400000000000000" pitchFamily="2" charset="-78"/>
              </a:rPr>
              <a:t>در انسجام اهداف و فرضیات و روش اجرا به محقق کمک می کند. </a:t>
            </a:r>
          </a:p>
          <a:p>
            <a:pPr algn="r" rtl="1"/>
            <a:r>
              <a:rPr lang="fa-IR" dirty="0">
                <a:solidFill>
                  <a:schemeClr val="tx1"/>
                </a:solidFill>
                <a:cs typeface="B Nazanin" panose="00000400000000000000" pitchFamily="2" charset="-78"/>
              </a:rPr>
              <a:t>تصویری از مجموعه </a:t>
            </a:r>
            <a:r>
              <a:rPr lang="fa-IR" b="1" dirty="0">
                <a:solidFill>
                  <a:srgbClr val="FF0000"/>
                </a:solidFill>
                <a:cs typeface="B Nazanin" panose="00000400000000000000" pitchFamily="2" charset="-78"/>
              </a:rPr>
              <a:t>هزینه</a:t>
            </a:r>
            <a:r>
              <a:rPr lang="fa-IR" dirty="0">
                <a:solidFill>
                  <a:schemeClr val="tx1"/>
                </a:solidFill>
                <a:cs typeface="B Nazanin" panose="00000400000000000000" pitchFamily="2" charset="-78"/>
              </a:rPr>
              <a:t> ها، </a:t>
            </a:r>
            <a:r>
              <a:rPr lang="fa-IR" b="1" dirty="0">
                <a:solidFill>
                  <a:srgbClr val="FF0000"/>
                </a:solidFill>
                <a:cs typeface="B Nazanin" panose="00000400000000000000" pitchFamily="2" charset="-78"/>
              </a:rPr>
              <a:t>نیروی انسانی</a:t>
            </a:r>
            <a:r>
              <a:rPr lang="fa-IR" dirty="0">
                <a:solidFill>
                  <a:schemeClr val="tx1"/>
                </a:solidFill>
                <a:cs typeface="B Nazanin" panose="00000400000000000000" pitchFamily="2" charset="-78"/>
              </a:rPr>
              <a:t>، </a:t>
            </a:r>
            <a:r>
              <a:rPr lang="fa-IR" b="1" dirty="0">
                <a:solidFill>
                  <a:srgbClr val="FF0000"/>
                </a:solidFill>
                <a:cs typeface="B Nazanin" panose="00000400000000000000" pitchFamily="2" charset="-78"/>
              </a:rPr>
              <a:t>زمان</a:t>
            </a:r>
            <a:r>
              <a:rPr lang="fa-IR" dirty="0">
                <a:solidFill>
                  <a:schemeClr val="tx1"/>
                </a:solidFill>
                <a:cs typeface="B Nazanin" panose="00000400000000000000" pitchFamily="2" charset="-78"/>
              </a:rPr>
              <a:t> مورد نیاز را فراهم میکند. </a:t>
            </a:r>
          </a:p>
          <a:p>
            <a:pPr algn="r" rtl="1"/>
            <a:r>
              <a:rPr lang="fa-IR" dirty="0">
                <a:solidFill>
                  <a:schemeClr val="tx1"/>
                </a:solidFill>
                <a:highlight>
                  <a:srgbClr val="FFFF00"/>
                </a:highlight>
                <a:cs typeface="B Nazanin" panose="00000400000000000000" pitchFamily="2" charset="-78"/>
              </a:rPr>
              <a:t>به تامین کننده ی منابع مالی پروژه، فرصت بررسی و ارزش گذاری را فراهم میکند.</a:t>
            </a:r>
          </a:p>
          <a:p>
            <a:pPr algn="r" rtl="1"/>
            <a:r>
              <a:rPr lang="fa-IR" b="1" dirty="0">
                <a:solidFill>
                  <a:srgbClr val="FF0000"/>
                </a:solidFill>
                <a:cs typeface="B Nazanin" panose="00000400000000000000" pitchFamily="2" charset="-78"/>
              </a:rPr>
              <a:t>توجیه اقتصادی </a:t>
            </a:r>
            <a:r>
              <a:rPr lang="fa-IR" dirty="0">
                <a:solidFill>
                  <a:schemeClr val="tx1"/>
                </a:solidFill>
                <a:cs typeface="B Nazanin" panose="00000400000000000000" pitchFamily="2" charset="-78"/>
              </a:rPr>
              <a:t>پروژه را مشخص می کند. </a:t>
            </a:r>
          </a:p>
          <a:p>
            <a:pPr algn="r" rtl="1"/>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840796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1341" y="617838"/>
            <a:ext cx="11182863" cy="5841947"/>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25</a:t>
            </a:fld>
            <a:endParaRPr lang="fa-IR"/>
          </a:p>
        </p:txBody>
      </p:sp>
      <p:sp>
        <p:nvSpPr>
          <p:cNvPr id="2" name="Rectangle 1">
            <a:extLst>
              <a:ext uri="{FF2B5EF4-FFF2-40B4-BE49-F238E27FC236}">
                <a16:creationId xmlns:a16="http://schemas.microsoft.com/office/drawing/2014/main" id="{7D19E196-7CB0-4D1A-F61D-20C518140FC6}"/>
              </a:ext>
            </a:extLst>
          </p:cNvPr>
          <p:cNvSpPr/>
          <p:nvPr/>
        </p:nvSpPr>
        <p:spPr>
          <a:xfrm>
            <a:off x="7866185" y="2708031"/>
            <a:ext cx="339969" cy="1992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91805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5481" y="457201"/>
            <a:ext cx="11182865" cy="5795714"/>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26</a:t>
            </a:fld>
            <a:endParaRPr lang="fa-IR"/>
          </a:p>
        </p:txBody>
      </p:sp>
    </p:spTree>
    <p:extLst>
      <p:ext uri="{BB962C8B-B14F-4D97-AF65-F5344CB8AC3E}">
        <p14:creationId xmlns:p14="http://schemas.microsoft.com/office/powerpoint/2010/main" val="4192293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17838" y="469556"/>
            <a:ext cx="11022227" cy="5886793"/>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27</a:t>
            </a:fld>
            <a:endParaRPr lang="fa-IR"/>
          </a:p>
        </p:txBody>
      </p:sp>
      <p:sp>
        <p:nvSpPr>
          <p:cNvPr id="2" name="Rectangle 1">
            <a:extLst>
              <a:ext uri="{FF2B5EF4-FFF2-40B4-BE49-F238E27FC236}">
                <a16:creationId xmlns:a16="http://schemas.microsoft.com/office/drawing/2014/main" id="{C15EF7C1-1543-598D-304B-EBA53B3B41F5}"/>
              </a:ext>
            </a:extLst>
          </p:cNvPr>
          <p:cNvSpPr/>
          <p:nvPr/>
        </p:nvSpPr>
        <p:spPr>
          <a:xfrm>
            <a:off x="4223084" y="4728411"/>
            <a:ext cx="2286000" cy="204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79111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26704" y="328246"/>
            <a:ext cx="11167419" cy="6201508"/>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28</a:t>
            </a:fld>
            <a:endParaRPr lang="fa-IR"/>
          </a:p>
        </p:txBody>
      </p:sp>
      <p:sp>
        <p:nvSpPr>
          <p:cNvPr id="2" name="Rectangle 1">
            <a:extLst>
              <a:ext uri="{FF2B5EF4-FFF2-40B4-BE49-F238E27FC236}">
                <a16:creationId xmlns:a16="http://schemas.microsoft.com/office/drawing/2014/main" id="{57E98C6A-2BEE-EAFB-A1AE-57B4A2413ED9}"/>
              </a:ext>
            </a:extLst>
          </p:cNvPr>
          <p:cNvSpPr/>
          <p:nvPr/>
        </p:nvSpPr>
        <p:spPr>
          <a:xfrm>
            <a:off x="7842738" y="1793631"/>
            <a:ext cx="1711570" cy="2579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FEBA333F-90C0-E204-BB8D-097317C3E19B}"/>
                  </a:ext>
                </a:extLst>
              </p14:cNvPr>
              <p14:cNvContentPartPr/>
              <p14:nvPr/>
            </p14:nvContentPartPr>
            <p14:xfrm>
              <a:off x="2276151" y="3106117"/>
              <a:ext cx="1076760" cy="48240"/>
            </p14:xfrm>
          </p:contentPart>
        </mc:Choice>
        <mc:Fallback xmlns="">
          <p:pic>
            <p:nvPicPr>
              <p:cNvPr id="6" name="Ink 5">
                <a:extLst>
                  <a:ext uri="{FF2B5EF4-FFF2-40B4-BE49-F238E27FC236}">
                    <a16:creationId xmlns:a16="http://schemas.microsoft.com/office/drawing/2014/main" id="{FEBA333F-90C0-E204-BB8D-097317C3E19B}"/>
                  </a:ext>
                </a:extLst>
              </p:cNvPr>
              <p:cNvPicPr/>
              <p:nvPr/>
            </p:nvPicPr>
            <p:blipFill>
              <a:blip r:embed="rId4"/>
              <a:stretch>
                <a:fillRect/>
              </a:stretch>
            </p:blipFill>
            <p:spPr>
              <a:xfrm>
                <a:off x="2222511" y="2998117"/>
                <a:ext cx="11844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4953B2BC-D866-13AD-D8CE-34C24EB5D497}"/>
                  </a:ext>
                </a:extLst>
              </p14:cNvPr>
              <p14:cNvContentPartPr/>
              <p14:nvPr/>
            </p14:nvContentPartPr>
            <p14:xfrm>
              <a:off x="1789431" y="3258757"/>
              <a:ext cx="1236960" cy="567000"/>
            </p14:xfrm>
          </p:contentPart>
        </mc:Choice>
        <mc:Fallback xmlns="">
          <p:pic>
            <p:nvPicPr>
              <p:cNvPr id="7" name="Ink 6">
                <a:extLst>
                  <a:ext uri="{FF2B5EF4-FFF2-40B4-BE49-F238E27FC236}">
                    <a16:creationId xmlns:a16="http://schemas.microsoft.com/office/drawing/2014/main" id="{4953B2BC-D866-13AD-D8CE-34C24EB5D497}"/>
                  </a:ext>
                </a:extLst>
              </p:cNvPr>
              <p:cNvPicPr/>
              <p:nvPr/>
            </p:nvPicPr>
            <p:blipFill>
              <a:blip r:embed="rId6"/>
              <a:stretch>
                <a:fillRect/>
              </a:stretch>
            </p:blipFill>
            <p:spPr>
              <a:xfrm>
                <a:off x="1780791" y="3250117"/>
                <a:ext cx="125460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C1D3BFA2-2E36-B676-9943-6B7BA998E4FC}"/>
                  </a:ext>
                </a:extLst>
              </p14:cNvPr>
              <p14:cNvContentPartPr/>
              <p14:nvPr/>
            </p14:nvContentPartPr>
            <p14:xfrm>
              <a:off x="2391351" y="2867077"/>
              <a:ext cx="891000" cy="287640"/>
            </p14:xfrm>
          </p:contentPart>
        </mc:Choice>
        <mc:Fallback xmlns="">
          <p:pic>
            <p:nvPicPr>
              <p:cNvPr id="8" name="Ink 7">
                <a:extLst>
                  <a:ext uri="{FF2B5EF4-FFF2-40B4-BE49-F238E27FC236}">
                    <a16:creationId xmlns:a16="http://schemas.microsoft.com/office/drawing/2014/main" id="{C1D3BFA2-2E36-B676-9943-6B7BA998E4FC}"/>
                  </a:ext>
                </a:extLst>
              </p:cNvPr>
              <p:cNvPicPr/>
              <p:nvPr/>
            </p:nvPicPr>
            <p:blipFill>
              <a:blip r:embed="rId8"/>
              <a:stretch>
                <a:fillRect/>
              </a:stretch>
            </p:blipFill>
            <p:spPr>
              <a:xfrm>
                <a:off x="2382351" y="2858077"/>
                <a:ext cx="9086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E0CCD4BE-4890-F3F5-F546-60A9753ADDDB}"/>
                  </a:ext>
                </a:extLst>
              </p14:cNvPr>
              <p14:cNvContentPartPr/>
              <p14:nvPr/>
            </p14:nvContentPartPr>
            <p14:xfrm>
              <a:off x="2174991" y="2565397"/>
              <a:ext cx="3518640" cy="659160"/>
            </p14:xfrm>
          </p:contentPart>
        </mc:Choice>
        <mc:Fallback xmlns="">
          <p:pic>
            <p:nvPicPr>
              <p:cNvPr id="9" name="Ink 8">
                <a:extLst>
                  <a:ext uri="{FF2B5EF4-FFF2-40B4-BE49-F238E27FC236}">
                    <a16:creationId xmlns:a16="http://schemas.microsoft.com/office/drawing/2014/main" id="{E0CCD4BE-4890-F3F5-F546-60A9753ADDDB}"/>
                  </a:ext>
                </a:extLst>
              </p:cNvPr>
              <p:cNvPicPr/>
              <p:nvPr/>
            </p:nvPicPr>
            <p:blipFill>
              <a:blip r:embed="rId10"/>
              <a:stretch>
                <a:fillRect/>
              </a:stretch>
            </p:blipFill>
            <p:spPr>
              <a:xfrm>
                <a:off x="2085351" y="2385757"/>
                <a:ext cx="3698280" cy="1018800"/>
              </a:xfrm>
              <a:prstGeom prst="rect">
                <a:avLst/>
              </a:prstGeom>
            </p:spPr>
          </p:pic>
        </mc:Fallback>
      </mc:AlternateContent>
      <p:sp>
        <p:nvSpPr>
          <p:cNvPr id="10" name="Rectangle 9">
            <a:extLst>
              <a:ext uri="{FF2B5EF4-FFF2-40B4-BE49-F238E27FC236}">
                <a16:creationId xmlns:a16="http://schemas.microsoft.com/office/drawing/2014/main" id="{0F4F06DD-1001-CB91-CEB9-CB84FCF459D5}"/>
              </a:ext>
            </a:extLst>
          </p:cNvPr>
          <p:cNvSpPr/>
          <p:nvPr/>
        </p:nvSpPr>
        <p:spPr>
          <a:xfrm>
            <a:off x="1832614" y="3058389"/>
            <a:ext cx="1340555" cy="287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7E67F699-394B-F7FD-F16B-18C36703C1CA}"/>
              </a:ext>
            </a:extLst>
          </p:cNvPr>
          <p:cNvSpPr/>
          <p:nvPr/>
        </p:nvSpPr>
        <p:spPr>
          <a:xfrm>
            <a:off x="7033846" y="3154357"/>
            <a:ext cx="1019908" cy="4172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203E9009-597C-41AA-CE13-1A8C18E871C0}"/>
              </a:ext>
            </a:extLst>
          </p:cNvPr>
          <p:cNvSpPr/>
          <p:nvPr/>
        </p:nvSpPr>
        <p:spPr>
          <a:xfrm>
            <a:off x="4366607" y="2965938"/>
            <a:ext cx="2993760" cy="4630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E667B749-40DB-AEF6-A4D2-97810A825D4E}"/>
              </a:ext>
            </a:extLst>
          </p:cNvPr>
          <p:cNvSpPr/>
          <p:nvPr/>
        </p:nvSpPr>
        <p:spPr>
          <a:xfrm>
            <a:off x="6682154" y="2565397"/>
            <a:ext cx="2262554" cy="2579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648FA464-C9DB-274F-D762-31518B897CB0}"/>
              </a:ext>
            </a:extLst>
          </p:cNvPr>
          <p:cNvSpPr/>
          <p:nvPr/>
        </p:nvSpPr>
        <p:spPr>
          <a:xfrm>
            <a:off x="5521569" y="4806463"/>
            <a:ext cx="1031631" cy="586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F7C8B414-C646-4D83-5655-9C80A417720A}"/>
              </a:ext>
            </a:extLst>
          </p:cNvPr>
          <p:cNvSpPr/>
          <p:nvPr/>
        </p:nvSpPr>
        <p:spPr>
          <a:xfrm>
            <a:off x="5435983" y="4575514"/>
            <a:ext cx="1148861" cy="19542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7689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5BFF-B003-8FA1-961D-2B2717CAABD0}"/>
              </a:ext>
            </a:extLst>
          </p:cNvPr>
          <p:cNvSpPr>
            <a:spLocks noGrp="1"/>
          </p:cNvSpPr>
          <p:nvPr>
            <p:ph type="title"/>
          </p:nvPr>
        </p:nvSpPr>
        <p:spPr/>
        <p:txBody>
          <a:bodyPr>
            <a:normAutofit/>
          </a:bodyPr>
          <a:lstStyle/>
          <a:p>
            <a:r>
              <a:rPr lang="fa-IR" sz="3600" b="1" dirty="0">
                <a:cs typeface="B Nazanin" panose="00000400000000000000" pitchFamily="2" charset="-78"/>
              </a:rPr>
              <a:t>خلاصه طرح فناوری و ضرورت اجرا</a:t>
            </a:r>
            <a:endParaRPr lang="en-US" sz="3600" b="1" dirty="0"/>
          </a:p>
        </p:txBody>
      </p:sp>
      <p:sp>
        <p:nvSpPr>
          <p:cNvPr id="3" name="Footer Placeholder 2">
            <a:extLst>
              <a:ext uri="{FF2B5EF4-FFF2-40B4-BE49-F238E27FC236}">
                <a16:creationId xmlns:a16="http://schemas.microsoft.com/office/drawing/2014/main" id="{F327DCD2-15A8-65D5-29E1-4A7E7CEB65DE}"/>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D246FDA-F690-7A02-4B84-343FE0037A24}"/>
              </a:ext>
            </a:extLst>
          </p:cNvPr>
          <p:cNvSpPr>
            <a:spLocks noGrp="1"/>
          </p:cNvSpPr>
          <p:nvPr>
            <p:ph type="sldNum" sz="quarter" idx="11"/>
          </p:nvPr>
        </p:nvSpPr>
        <p:spPr/>
        <p:txBody>
          <a:bodyPr/>
          <a:lstStyle/>
          <a:p>
            <a:fld id="{294A09A9-5501-47C1-A89A-A340965A2BE2}" type="slidenum">
              <a:rPr lang="en-US" smtClean="0"/>
              <a:pPr/>
              <a:t>29</a:t>
            </a:fld>
            <a:endParaRPr lang="en-US" dirty="0"/>
          </a:p>
        </p:txBody>
      </p:sp>
      <p:sp>
        <p:nvSpPr>
          <p:cNvPr id="5" name="Content Placeholder 4">
            <a:extLst>
              <a:ext uri="{FF2B5EF4-FFF2-40B4-BE49-F238E27FC236}">
                <a16:creationId xmlns:a16="http://schemas.microsoft.com/office/drawing/2014/main" id="{775FA6DB-AF3C-5C0F-93D9-E7E15D86F91C}"/>
              </a:ext>
            </a:extLst>
          </p:cNvPr>
          <p:cNvSpPr>
            <a:spLocks noGrp="1"/>
          </p:cNvSpPr>
          <p:nvPr>
            <p:ph sz="quarter" idx="12"/>
          </p:nvPr>
        </p:nvSpPr>
        <p:spPr/>
        <p:txBody>
          <a:bodyPr/>
          <a:lstStyle/>
          <a:p>
            <a:pPr algn="r" rtl="1"/>
            <a:endParaRPr lang="fa-IR" dirty="0">
              <a:cs typeface="B Nazanin" panose="00000400000000000000" pitchFamily="2" charset="-78"/>
            </a:endParaRPr>
          </a:p>
          <a:p>
            <a:pPr algn="r" rtl="1"/>
            <a:r>
              <a:rPr lang="fa-IR" dirty="0">
                <a:cs typeface="B Nazanin" panose="00000400000000000000" pitchFamily="2" charset="-78"/>
              </a:rPr>
              <a:t>مقدمه ای جهت معرفی پروژه </a:t>
            </a:r>
          </a:p>
          <a:p>
            <a:pPr algn="r" rtl="1"/>
            <a:r>
              <a:rPr lang="fa-IR" dirty="0">
                <a:cs typeface="B Nazanin" panose="00000400000000000000" pitchFamily="2" charset="-78"/>
              </a:rPr>
              <a:t>معرفی مشکل یا گپ پژوهشی</a:t>
            </a:r>
          </a:p>
          <a:p>
            <a:pPr algn="r" rtl="1"/>
            <a:r>
              <a:rPr lang="fa-IR" dirty="0">
                <a:solidFill>
                  <a:srgbClr val="FF0000"/>
                </a:solidFill>
                <a:cs typeface="B Nazanin" panose="00000400000000000000" pitchFamily="2" charset="-78"/>
              </a:rPr>
              <a:t>راه حل مشکل </a:t>
            </a:r>
            <a:r>
              <a:rPr lang="fa-IR" dirty="0">
                <a:cs typeface="B Nazanin" panose="00000400000000000000" pitchFamily="2" charset="-78"/>
              </a:rPr>
              <a:t>یا گپ پژوهشی </a:t>
            </a:r>
          </a:p>
          <a:p>
            <a:pPr algn="r" rtl="1"/>
            <a:r>
              <a:rPr lang="fa-IR" dirty="0">
                <a:solidFill>
                  <a:srgbClr val="FF0000"/>
                </a:solidFill>
                <a:cs typeface="B Nazanin" panose="00000400000000000000" pitchFamily="2" charset="-78"/>
              </a:rPr>
              <a:t>هدف پروژه</a:t>
            </a:r>
            <a:endParaRPr lang="en-US" dirty="0">
              <a:solidFill>
                <a:srgbClr val="FF0000"/>
              </a:solidFill>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168958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20E7-6FF2-43FA-A1FE-B7D859F19917}"/>
              </a:ext>
            </a:extLst>
          </p:cNvPr>
          <p:cNvSpPr>
            <a:spLocks noGrp="1"/>
          </p:cNvSpPr>
          <p:nvPr>
            <p:ph type="title"/>
          </p:nvPr>
        </p:nvSpPr>
        <p:spPr>
          <a:xfrm>
            <a:off x="902243" y="2206988"/>
            <a:ext cx="8705088" cy="2002536"/>
          </a:xfrm>
        </p:spPr>
        <p:txBody>
          <a:bodyPr>
            <a:normAutofit fontScale="90000"/>
          </a:bodyPr>
          <a:lstStyle/>
          <a:p>
            <a:pPr rtl="1"/>
            <a:r>
              <a:rPr lang="fa-IR" sz="3600" b="1" dirty="0">
                <a:solidFill>
                  <a:srgbClr val="FF0000"/>
                </a:solidFill>
                <a:latin typeface="IRAN SansMobileNoEn" panose="020B0506030804020204" pitchFamily="34" charset="-78"/>
                <a:cs typeface="0 Nazanin" panose="00000400000000000000" pitchFamily="2" charset="-78"/>
              </a:rPr>
              <a:t>دکتر علیرضا جعفری</a:t>
            </a:r>
            <a:br>
              <a:rPr lang="fa-IR" sz="2200" dirty="0">
                <a:latin typeface="IRAN SansMobileNoEn" panose="020B0506030804020204" pitchFamily="34" charset="-78"/>
                <a:cs typeface="0 Nazanin" panose="00000400000000000000" pitchFamily="2" charset="-78"/>
              </a:rPr>
            </a:br>
            <a:r>
              <a:rPr lang="fa-IR" sz="2200" dirty="0">
                <a:latin typeface="IRAN SansMobileNoEn" panose="020B0506030804020204" pitchFamily="34" charset="-78"/>
                <a:cs typeface="0 Nazanin" panose="00000400000000000000" pitchFamily="2" charset="-78"/>
              </a:rPr>
              <a:t>دکتری پژوهشی فناوری های پزشکی</a:t>
            </a:r>
            <a:br>
              <a:rPr lang="fa-IR" sz="2200" dirty="0">
                <a:latin typeface="IRAN SansMobileNoEn" panose="020B0506030804020204" pitchFamily="34" charset="-78"/>
                <a:cs typeface="0 Nazanin" panose="00000400000000000000" pitchFamily="2" charset="-78"/>
              </a:rPr>
            </a:br>
            <a:r>
              <a:rPr lang="fa-IR" sz="2200" dirty="0">
                <a:latin typeface="IRAN SansMobileNoEn" panose="020B0506030804020204" pitchFamily="34" charset="-78"/>
                <a:cs typeface="0 Nazanin" panose="00000400000000000000" pitchFamily="2" charset="-78"/>
              </a:rPr>
              <a:t>عضو هیئت علمی پژوهشی دانشگاه علوم پزشکی گیلان </a:t>
            </a:r>
            <a:r>
              <a:rPr lang="fa-IR" sz="1600" dirty="0">
                <a:latin typeface="IRAN SansMobileNoEn" panose="020B0506030804020204" pitchFamily="34" charset="-78"/>
                <a:cs typeface="0 Nazanin" panose="00000400000000000000" pitchFamily="2" charset="-78"/>
              </a:rPr>
              <a:t>( </a:t>
            </a:r>
            <a:r>
              <a:rPr lang="en-US" sz="1600" dirty="0">
                <a:latin typeface="IRAN SansMobileNoEn" panose="020B0506030804020204" pitchFamily="34" charset="-78"/>
                <a:cs typeface="0 Nazanin" panose="00000400000000000000" pitchFamily="2" charset="-78"/>
              </a:rPr>
              <a:t>(</a:t>
            </a:r>
            <a:r>
              <a:rPr lang="en-US" sz="1600" dirty="0">
                <a:latin typeface="Arial Black" panose="020B0A04020102020204" pitchFamily="34" charset="0"/>
                <a:cs typeface="0 Nazanin" panose="00000400000000000000" pitchFamily="2" charset="-78"/>
              </a:rPr>
              <a:t> H-index 10</a:t>
            </a:r>
            <a:r>
              <a:rPr lang="fa-IR" sz="1600" dirty="0">
                <a:latin typeface="Arial Black" panose="020B0A04020102020204" pitchFamily="34" charset="0"/>
                <a:cs typeface="0 Nazanin" panose="00000400000000000000" pitchFamily="2" charset="-78"/>
              </a:rPr>
              <a:t> </a:t>
            </a:r>
            <a:r>
              <a:rPr lang="en-US" sz="1600" dirty="0">
                <a:latin typeface="Arial Black" panose="020B0A04020102020204" pitchFamily="34" charset="0"/>
                <a:cs typeface="0 Nazanin" panose="00000400000000000000" pitchFamily="2" charset="-78"/>
              </a:rPr>
              <a:t> </a:t>
            </a:r>
            <a:br>
              <a:rPr lang="fa-IR" sz="1600" dirty="0">
                <a:latin typeface="Arial Black" panose="020B0A04020102020204" pitchFamily="34" charset="0"/>
                <a:cs typeface="0 Nazanin" panose="00000400000000000000" pitchFamily="2" charset="-78"/>
              </a:rPr>
            </a:br>
            <a:r>
              <a:rPr lang="fa-IR" sz="2200" dirty="0">
                <a:latin typeface="Arial Black" panose="020B0A04020102020204" pitchFamily="34" charset="0"/>
                <a:cs typeface="0 Nazanin" panose="00000400000000000000" pitchFamily="2" charset="-78"/>
              </a:rPr>
              <a:t>معاون پژوهشی مرکز تحقیقات ارولوژی</a:t>
            </a:r>
            <a:br>
              <a:rPr lang="fa-IR" sz="2200" dirty="0">
                <a:latin typeface="Arial Black" panose="020B0A04020102020204" pitchFamily="34" charset="0"/>
                <a:cs typeface="0 Nazanin" panose="00000400000000000000" pitchFamily="2" charset="-78"/>
              </a:rPr>
            </a:br>
            <a:r>
              <a:rPr lang="fa-IR" sz="2200" dirty="0">
                <a:latin typeface="Arial Black" panose="020B0A04020102020204" pitchFamily="34" charset="0"/>
                <a:cs typeface="0 Nazanin" panose="00000400000000000000" pitchFamily="2" charset="-78"/>
              </a:rPr>
              <a:t> ویزیتور علمی و همکار تحقیقاتی دانشگاه جورج واشینگتون و </a:t>
            </a:r>
            <a:r>
              <a:rPr lang="en-US" sz="1800" dirty="0">
                <a:latin typeface="Arial Black" panose="020B0A04020102020204" pitchFamily="34" charset="0"/>
                <a:cs typeface="0 Nazanin" panose="00000400000000000000" pitchFamily="2" charset="-78"/>
              </a:rPr>
              <a:t>(ITR)</a:t>
            </a:r>
            <a:r>
              <a:rPr lang="fa-IR" sz="1800" dirty="0">
                <a:latin typeface="Arial Black" panose="020B0A04020102020204" pitchFamily="34" charset="0"/>
                <a:cs typeface="0 Nazanin" panose="00000400000000000000" pitchFamily="2" charset="-78"/>
              </a:rPr>
              <a:t> </a:t>
            </a:r>
            <a:r>
              <a:rPr lang="fa-IR" sz="2200" dirty="0">
                <a:latin typeface="Arial Black" panose="020B0A04020102020204" pitchFamily="34" charset="0"/>
                <a:cs typeface="0 Nazanin" panose="00000400000000000000" pitchFamily="2" charset="-78"/>
              </a:rPr>
              <a:t>ایلینویز شیکاگو </a:t>
            </a:r>
            <a:br>
              <a:rPr lang="fa-IR" sz="2200" dirty="0">
                <a:latin typeface="IRAN SansMobileNoEn" panose="020B0506030804020204" pitchFamily="34" charset="-78"/>
                <a:cs typeface="0 Nazanin" panose="00000400000000000000" pitchFamily="2" charset="-78"/>
              </a:rPr>
            </a:br>
            <a:r>
              <a:rPr lang="fa-IR" sz="2200" dirty="0">
                <a:latin typeface="IRAN SansMobileNoEn" panose="020B0506030804020204" pitchFamily="34" charset="-78"/>
                <a:cs typeface="0 Nazanin" panose="00000400000000000000" pitchFamily="2" charset="-78"/>
              </a:rPr>
              <a:t>مدیر عامل شرکت نانو زیست اروانه طب</a:t>
            </a:r>
            <a:br>
              <a:rPr lang="fa-IR" sz="2200" dirty="0">
                <a:latin typeface="IRAN SansMobileNoEn" panose="020B0506030804020204" pitchFamily="34" charset="-78"/>
                <a:cs typeface="0 Nazanin" panose="00000400000000000000" pitchFamily="2" charset="-78"/>
              </a:rPr>
            </a:br>
            <a:r>
              <a:rPr lang="fa-IR" sz="2200" dirty="0">
                <a:latin typeface="IRAN SansMobileNoEn" panose="020B0506030804020204" pitchFamily="34" charset="-78"/>
                <a:cs typeface="0 Nazanin" panose="00000400000000000000" pitchFamily="2" charset="-78"/>
              </a:rPr>
              <a:t>تولید کننده ی نانو ساختارهای فلزی آنتی باکتریال و فرایند </a:t>
            </a:r>
            <a:r>
              <a:rPr lang="en-US" sz="2200" dirty="0">
                <a:latin typeface="IRAN SansMobileNoEn" panose="020B0506030804020204" pitchFamily="34" charset="-78"/>
                <a:cs typeface="0 Nazanin" panose="00000400000000000000" pitchFamily="2" charset="-78"/>
              </a:rPr>
              <a:t>Coating </a:t>
            </a:r>
            <a:r>
              <a:rPr lang="fa-IR" sz="2200" dirty="0">
                <a:latin typeface="IRAN SansMobileNoEn" panose="020B0506030804020204" pitchFamily="34" charset="-78"/>
                <a:cs typeface="0 Nazanin" panose="00000400000000000000" pitchFamily="2" charset="-78"/>
              </a:rPr>
              <a:t> محصولات پزشکی</a:t>
            </a:r>
            <a:br>
              <a:rPr lang="fa-IR" sz="2200" dirty="0">
                <a:latin typeface="IRAN SansMobileNoEn" panose="020B0506030804020204" pitchFamily="34" charset="-78"/>
                <a:cs typeface="0 Nazanin" panose="00000400000000000000" pitchFamily="2" charset="-78"/>
              </a:rPr>
            </a:br>
            <a:r>
              <a:rPr lang="fa-IR" sz="2200" dirty="0">
                <a:latin typeface="IRAN SansMobileNoEn" panose="020B0506030804020204" pitchFamily="34" charset="-78"/>
                <a:cs typeface="0 Nazanin" panose="00000400000000000000" pitchFamily="2" charset="-78"/>
              </a:rPr>
              <a:t>واحد فناور پارک علم و فناوری استان گیلان</a:t>
            </a:r>
            <a:br>
              <a:rPr lang="fa-IR" sz="2200" dirty="0">
                <a:latin typeface="IRAN SansMobileNoEn" panose="020B0506030804020204" pitchFamily="34" charset="-78"/>
                <a:cs typeface="0 Nazanin" panose="00000400000000000000" pitchFamily="2" charset="-78"/>
              </a:rPr>
            </a:br>
            <a:r>
              <a:rPr lang="fa-IR" sz="2200" dirty="0">
                <a:latin typeface="IRAN SansMobileNoEn" panose="020B0506030804020204" pitchFamily="34" charset="-78"/>
                <a:cs typeface="0 Nazanin" panose="00000400000000000000" pitchFamily="2" charset="-78"/>
              </a:rPr>
              <a:t> دارای مجوز تولید از سازمان نانو مقیاس</a:t>
            </a:r>
            <a:br>
              <a:rPr lang="en-US" sz="2200" dirty="0">
                <a:latin typeface="IRAN SansMobileNoEn" panose="020B0506030804020204" pitchFamily="34" charset="-78"/>
                <a:cs typeface="IRAN SansMobileNoEn" panose="020B0506030804020204" pitchFamily="34" charset="-78"/>
              </a:rPr>
            </a:br>
            <a:br>
              <a:rPr lang="fa-IR" sz="2200" dirty="0">
                <a:latin typeface="IRAN SansMobileNoEn" panose="020B0506030804020204" pitchFamily="34" charset="-78"/>
                <a:cs typeface="IRAN SansMobileNoEn" panose="020B0506030804020204" pitchFamily="34" charset="-78"/>
              </a:rPr>
            </a:br>
            <a:endParaRPr lang="fa-IR" dirty="0">
              <a:latin typeface="IRAN SansMobileNoEn" panose="020B0506030804020204" pitchFamily="34" charset="-78"/>
              <a:cs typeface="IRAN SansMobileNoEn" panose="020B0506030804020204" pitchFamily="34" charset="-78"/>
            </a:endParaRPr>
          </a:p>
        </p:txBody>
      </p:sp>
      <p:pic>
        <p:nvPicPr>
          <p:cNvPr id="6" name="Picture 5">
            <a:extLst>
              <a:ext uri="{FF2B5EF4-FFF2-40B4-BE49-F238E27FC236}">
                <a16:creationId xmlns:a16="http://schemas.microsoft.com/office/drawing/2014/main" id="{C3971F9D-3323-443F-B3B1-D433ACED66E8}"/>
              </a:ext>
            </a:extLst>
          </p:cNvPr>
          <p:cNvPicPr>
            <a:picLocks noChangeAspect="1"/>
          </p:cNvPicPr>
          <p:nvPr/>
        </p:nvPicPr>
        <p:blipFill>
          <a:blip r:embed="rId2"/>
          <a:stretch>
            <a:fillRect/>
          </a:stretch>
        </p:blipFill>
        <p:spPr>
          <a:xfrm>
            <a:off x="9607331" y="2310202"/>
            <a:ext cx="2030144" cy="2097206"/>
          </a:xfrm>
          <a:prstGeom prst="rect">
            <a:avLst/>
          </a:prstGeom>
        </p:spPr>
      </p:pic>
    </p:spTree>
    <p:extLst>
      <p:ext uri="{BB962C8B-B14F-4D97-AF65-F5344CB8AC3E}">
        <p14:creationId xmlns:p14="http://schemas.microsoft.com/office/powerpoint/2010/main" val="3974249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D1E6-F2F6-B04E-F35C-817673134227}"/>
              </a:ext>
            </a:extLst>
          </p:cNvPr>
          <p:cNvSpPr>
            <a:spLocks noGrp="1"/>
          </p:cNvSpPr>
          <p:nvPr>
            <p:ph type="title"/>
          </p:nvPr>
        </p:nvSpPr>
        <p:spPr/>
        <p:txBody>
          <a:bodyPr/>
          <a:lstStyle/>
          <a:p>
            <a:r>
              <a:rPr lang="fa-IR" b="1" dirty="0">
                <a:cs typeface="0 Nazanin" panose="00000400000000000000" pitchFamily="2" charset="-78"/>
              </a:rPr>
              <a:t>ضرورت بیان مسئله در پروپوزال </a:t>
            </a:r>
            <a:r>
              <a:rPr lang="fa-IR" sz="4400" b="1" dirty="0">
                <a:cs typeface="0 Nazanin" panose="00000400000000000000" pitchFamily="2" charset="-78"/>
              </a:rPr>
              <a:t>طرح فناوری </a:t>
            </a:r>
            <a:endParaRPr lang="en-US" dirty="0">
              <a:cs typeface="0 Nazanin" panose="00000400000000000000" pitchFamily="2" charset="-78"/>
            </a:endParaRPr>
          </a:p>
        </p:txBody>
      </p:sp>
      <p:sp>
        <p:nvSpPr>
          <p:cNvPr id="3" name="Footer Placeholder 2">
            <a:extLst>
              <a:ext uri="{FF2B5EF4-FFF2-40B4-BE49-F238E27FC236}">
                <a16:creationId xmlns:a16="http://schemas.microsoft.com/office/drawing/2014/main" id="{B09C87EE-681F-99D5-E9C3-27808726484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72F0BB10-9174-BB3E-9BED-C0A6B8A8BAC1}"/>
              </a:ext>
            </a:extLst>
          </p:cNvPr>
          <p:cNvSpPr>
            <a:spLocks noGrp="1"/>
          </p:cNvSpPr>
          <p:nvPr>
            <p:ph type="sldNum" sz="quarter" idx="11"/>
          </p:nvPr>
        </p:nvSpPr>
        <p:spPr/>
        <p:txBody>
          <a:bodyPr/>
          <a:lstStyle/>
          <a:p>
            <a:fld id="{294A09A9-5501-47C1-A89A-A340965A2BE2}" type="slidenum">
              <a:rPr lang="en-US" smtClean="0"/>
              <a:pPr/>
              <a:t>30</a:t>
            </a:fld>
            <a:endParaRPr lang="en-US" dirty="0"/>
          </a:p>
        </p:txBody>
      </p:sp>
      <p:sp>
        <p:nvSpPr>
          <p:cNvPr id="5" name="Content Placeholder 4">
            <a:extLst>
              <a:ext uri="{FF2B5EF4-FFF2-40B4-BE49-F238E27FC236}">
                <a16:creationId xmlns:a16="http://schemas.microsoft.com/office/drawing/2014/main" id="{05D03049-C570-E899-F8EA-02BD271A9246}"/>
              </a:ext>
            </a:extLst>
          </p:cNvPr>
          <p:cNvSpPr>
            <a:spLocks noGrp="1"/>
          </p:cNvSpPr>
          <p:nvPr>
            <p:ph sz="quarter" idx="12"/>
          </p:nvPr>
        </p:nvSpPr>
        <p:spPr>
          <a:xfrm>
            <a:off x="240792" y="2615184"/>
            <a:ext cx="11570208" cy="3741166"/>
          </a:xfrm>
        </p:spPr>
        <p:txBody>
          <a:bodyPr>
            <a:normAutofit fontScale="40000" lnSpcReduction="20000"/>
          </a:bodyPr>
          <a:lstStyle/>
          <a:p>
            <a:pPr algn="r" rtl="1" fontAlgn="base">
              <a:lnSpc>
                <a:spcPct val="150000"/>
              </a:lnSpc>
              <a:buFont typeface="Wingdings" panose="05000000000000000000" pitchFamily="2" charset="2"/>
              <a:buChar char="§"/>
            </a:pPr>
            <a:r>
              <a:rPr lang="fa-IR" sz="3700" b="1" dirty="0">
                <a:solidFill>
                  <a:schemeClr val="tx1"/>
                </a:solidFill>
                <a:cs typeface="B Nazanin" panose="00000400000000000000" pitchFamily="2" charset="-78"/>
              </a:rPr>
              <a:t>محقق با بیان مسئله در پروپوزال </a:t>
            </a:r>
            <a:r>
              <a:rPr lang="fa-IR" sz="3700" b="1" dirty="0">
                <a:solidFill>
                  <a:srgbClr val="FF0000"/>
                </a:solidFill>
                <a:cs typeface="B Nazanin" panose="00000400000000000000" pitchFamily="2" charset="-78"/>
              </a:rPr>
              <a:t>کاربردی بودن پژوهش </a:t>
            </a:r>
            <a:r>
              <a:rPr lang="fa-IR" sz="3700" b="1" dirty="0">
                <a:solidFill>
                  <a:schemeClr val="tx1"/>
                </a:solidFill>
                <a:cs typeface="B Nazanin" panose="00000400000000000000" pitchFamily="2" charset="-78"/>
              </a:rPr>
              <a:t>و تاثیرات مفید آن را در حل مشکلی در جامعه نشان می‌­دهد و ضمن </a:t>
            </a:r>
            <a:r>
              <a:rPr lang="fa-IR" sz="3700" b="1" dirty="0">
                <a:solidFill>
                  <a:srgbClr val="FF0000"/>
                </a:solidFill>
                <a:cs typeface="B Nazanin" panose="00000400000000000000" pitchFamily="2" charset="-78"/>
              </a:rPr>
              <a:t>شرح کامل و شفاف مسئله </a:t>
            </a:r>
            <a:r>
              <a:rPr lang="fa-IR" sz="3700" b="1" dirty="0">
                <a:solidFill>
                  <a:schemeClr val="tx1"/>
                </a:solidFill>
                <a:cs typeface="B Nazanin" panose="00000400000000000000" pitchFamily="2" charset="-78"/>
              </a:rPr>
              <a:t>و </a:t>
            </a:r>
            <a:r>
              <a:rPr lang="fa-IR" sz="3700" b="1" dirty="0">
                <a:solidFill>
                  <a:srgbClr val="FF0000"/>
                </a:solidFill>
                <a:cs typeface="B Nazanin" panose="00000400000000000000" pitchFamily="2" charset="-78"/>
              </a:rPr>
              <a:t>موارد مبهم آن </a:t>
            </a:r>
            <a:r>
              <a:rPr lang="fa-IR" sz="3700" b="1" dirty="0">
                <a:solidFill>
                  <a:schemeClr val="tx1"/>
                </a:solidFill>
                <a:cs typeface="B Nazanin" panose="00000400000000000000" pitchFamily="2" charset="-78"/>
              </a:rPr>
              <a:t>و </a:t>
            </a:r>
            <a:r>
              <a:rPr lang="fa-IR" sz="3700" b="1" dirty="0">
                <a:solidFill>
                  <a:srgbClr val="FF0000"/>
                </a:solidFill>
                <a:cs typeface="B Nazanin" panose="00000400000000000000" pitchFamily="2" charset="-78"/>
              </a:rPr>
              <a:t>محدوده زمانی و مکانی </a:t>
            </a:r>
            <a:r>
              <a:rPr lang="fa-IR" sz="3700" b="1" dirty="0">
                <a:solidFill>
                  <a:schemeClr val="tx1"/>
                </a:solidFill>
                <a:cs typeface="B Nazanin" panose="00000400000000000000" pitchFamily="2" charset="-78"/>
              </a:rPr>
              <a:t>و ابعاد تحقیق، </a:t>
            </a:r>
            <a:r>
              <a:rPr lang="fa-IR" sz="3700" b="1" dirty="0">
                <a:solidFill>
                  <a:srgbClr val="FF0000"/>
                </a:solidFill>
                <a:cs typeface="B Nazanin" panose="00000400000000000000" pitchFamily="2" charset="-78"/>
              </a:rPr>
              <a:t>نیاز جامعه به آن تحقیق </a:t>
            </a:r>
            <a:r>
              <a:rPr lang="fa-IR" sz="3700" b="1" dirty="0">
                <a:solidFill>
                  <a:schemeClr val="tx1"/>
                </a:solidFill>
                <a:cs typeface="B Nazanin" panose="00000400000000000000" pitchFamily="2" charset="-78"/>
              </a:rPr>
              <a:t>و نتایج را مشخص می‌­کند</a:t>
            </a:r>
          </a:p>
          <a:p>
            <a:pPr algn="r" rtl="1" fontAlgn="base">
              <a:lnSpc>
                <a:spcPct val="150000"/>
              </a:lnSpc>
              <a:buFont typeface="Wingdings" panose="05000000000000000000" pitchFamily="2" charset="2"/>
              <a:buChar char="§"/>
            </a:pPr>
            <a:r>
              <a:rPr lang="fa-IR" sz="3700" b="1" dirty="0">
                <a:solidFill>
                  <a:schemeClr val="tx1"/>
                </a:solidFill>
                <a:cs typeface="B Nazanin" panose="00000400000000000000" pitchFamily="2" charset="-78"/>
              </a:rPr>
              <a:t>لازم است در این قسمت با طرح مستند شواهدی مبنی بر وجود آن مسئله یا مشکل در جامعه، تاثیرات مسئله بر جامعه تشریح و سپس تاثیر مثبت پژوهش در حل مسئله و فواید آن بیان شود. </a:t>
            </a:r>
          </a:p>
          <a:p>
            <a:pPr algn="r" rtl="1" fontAlgn="base">
              <a:lnSpc>
                <a:spcPct val="150000"/>
              </a:lnSpc>
              <a:buFont typeface="Wingdings" panose="05000000000000000000" pitchFamily="2" charset="2"/>
              <a:buChar char="§"/>
            </a:pPr>
            <a:r>
              <a:rPr lang="fa-IR" sz="3700" b="1" dirty="0">
                <a:solidFill>
                  <a:schemeClr val="tx1"/>
                </a:solidFill>
                <a:cs typeface="B Nazanin" panose="00000400000000000000" pitchFamily="2" charset="-78"/>
              </a:rPr>
              <a:t>همچنین بهتر است با بیان تحقیقات مرتبط انجام‌­ شده در </a:t>
            </a:r>
            <a:r>
              <a:rPr lang="fa-IR" sz="3700" b="1" dirty="0">
                <a:solidFill>
                  <a:srgbClr val="FF0000"/>
                </a:solidFill>
                <a:cs typeface="B Nazanin" panose="00000400000000000000" pitchFamily="2" charset="-78"/>
              </a:rPr>
              <a:t>داخل</a:t>
            </a:r>
            <a:r>
              <a:rPr lang="fa-IR" sz="3700" b="1" dirty="0">
                <a:solidFill>
                  <a:schemeClr val="tx1"/>
                </a:solidFill>
                <a:cs typeface="B Nazanin" panose="00000400000000000000" pitchFamily="2" charset="-78"/>
              </a:rPr>
              <a:t> و </a:t>
            </a:r>
            <a:r>
              <a:rPr lang="fa-IR" sz="3700" b="1" dirty="0">
                <a:solidFill>
                  <a:srgbClr val="FF0000"/>
                </a:solidFill>
                <a:cs typeface="B Nazanin" panose="00000400000000000000" pitchFamily="2" charset="-78"/>
              </a:rPr>
              <a:t>خارج</a:t>
            </a:r>
            <a:r>
              <a:rPr lang="fa-IR" sz="3700" b="1" dirty="0">
                <a:solidFill>
                  <a:schemeClr val="tx1"/>
                </a:solidFill>
                <a:cs typeface="B Nazanin" panose="00000400000000000000" pitchFamily="2" charset="-78"/>
              </a:rPr>
              <a:t> از کشور به </a:t>
            </a:r>
            <a:r>
              <a:rPr lang="fa-IR" sz="3700" b="1" dirty="0">
                <a:solidFill>
                  <a:srgbClr val="FF0000"/>
                </a:solidFill>
                <a:cs typeface="B Nazanin" panose="00000400000000000000" pitchFamily="2" charset="-78"/>
              </a:rPr>
              <a:t>خلاهای موجود </a:t>
            </a:r>
            <a:r>
              <a:rPr lang="fa-IR" sz="3700" b="1" dirty="0">
                <a:solidFill>
                  <a:schemeClr val="tx1"/>
                </a:solidFill>
                <a:cs typeface="B Nazanin" panose="00000400000000000000" pitchFamily="2" charset="-78"/>
              </a:rPr>
              <a:t>در آن زمینه اشاره و سپس دلیل تمایز این تحقیق از آن‌ها مطرح شود. </a:t>
            </a:r>
          </a:p>
          <a:p>
            <a:pPr algn="r" rtl="1" fontAlgn="base">
              <a:lnSpc>
                <a:spcPct val="150000"/>
              </a:lnSpc>
              <a:buFont typeface="Wingdings" panose="05000000000000000000" pitchFamily="2" charset="2"/>
              <a:buChar char="§"/>
            </a:pPr>
            <a:r>
              <a:rPr lang="fa-IR" sz="3700" b="1" dirty="0">
                <a:solidFill>
                  <a:schemeClr val="tx1"/>
                </a:solidFill>
                <a:cs typeface="B Nazanin" panose="00000400000000000000" pitchFamily="2" charset="-78"/>
              </a:rPr>
              <a:t>حتی می‌­توان نام </a:t>
            </a:r>
            <a:r>
              <a:rPr lang="fa-IR" sz="3700" b="1" dirty="0">
                <a:solidFill>
                  <a:srgbClr val="FF0000"/>
                </a:solidFill>
                <a:cs typeface="B Nazanin" panose="00000400000000000000" pitchFamily="2" charset="-78"/>
              </a:rPr>
              <a:t>گروه‌ها و سازمان‌های ذی‌نفع </a:t>
            </a:r>
            <a:r>
              <a:rPr lang="fa-IR" sz="3700" b="1" dirty="0">
                <a:solidFill>
                  <a:schemeClr val="tx1"/>
                </a:solidFill>
                <a:cs typeface="B Nazanin" panose="00000400000000000000" pitchFamily="2" charset="-78"/>
              </a:rPr>
              <a:t>از نتایج پژوهش را ذکر کرد تا به‌­روز و کاربردی بودن آن بیشتر نمایان شود. </a:t>
            </a:r>
          </a:p>
          <a:p>
            <a:pPr algn="r" rtl="1" fontAlgn="base">
              <a:lnSpc>
                <a:spcPct val="150000"/>
              </a:lnSpc>
              <a:buFont typeface="Wingdings" panose="05000000000000000000" pitchFamily="2" charset="2"/>
              <a:buChar char="§"/>
            </a:pPr>
            <a:r>
              <a:rPr lang="fa-IR" sz="3700" b="1" dirty="0">
                <a:solidFill>
                  <a:schemeClr val="tx1"/>
                </a:solidFill>
                <a:cs typeface="B Nazanin" panose="00000400000000000000" pitchFamily="2" charset="-78"/>
              </a:rPr>
              <a:t>دقت در </a:t>
            </a:r>
            <a:r>
              <a:rPr lang="fa-IR" sz="3700" b="1" dirty="0">
                <a:solidFill>
                  <a:srgbClr val="FF0000"/>
                </a:solidFill>
                <a:cs typeface="B Nazanin" panose="00000400000000000000" pitchFamily="2" charset="-78"/>
              </a:rPr>
              <a:t>نظم منطقی و پیوستگی </a:t>
            </a:r>
            <a:r>
              <a:rPr lang="fa-IR" sz="3700" b="1" dirty="0">
                <a:solidFill>
                  <a:schemeClr val="tx1"/>
                </a:solidFill>
                <a:cs typeface="B Nazanin" panose="00000400000000000000" pitchFamily="2" charset="-78"/>
              </a:rPr>
              <a:t>بیان مساله و تعیین اهداف پژوهش، متغیرهای کلیدی مورد نظر پژوهشگر (کمی و کیفی) و روابط احتمالی میان آن­ها بسیار ضروری است.</a:t>
            </a:r>
          </a:p>
          <a:p>
            <a:pPr algn="r" rtl="1" fontAlgn="base">
              <a:lnSpc>
                <a:spcPct val="150000"/>
              </a:lnSpc>
              <a:buFont typeface="Wingdings" panose="05000000000000000000" pitchFamily="2" charset="2"/>
              <a:buChar char="§"/>
            </a:pPr>
            <a:r>
              <a:rPr lang="fa-IR" sz="3500" b="1" dirty="0">
                <a:solidFill>
                  <a:srgbClr val="FF0000"/>
                </a:solidFill>
                <a:cs typeface="B Nazanin" panose="00000400000000000000" pitchFamily="2" charset="-78"/>
              </a:rPr>
              <a:t>متون مختلف </a:t>
            </a:r>
            <a:r>
              <a:rPr lang="fa-IR" sz="3500" b="1" dirty="0">
                <a:solidFill>
                  <a:schemeClr val="tx1"/>
                </a:solidFill>
                <a:cs typeface="B Nazanin" panose="00000400000000000000" pitchFamily="2" charset="-78"/>
              </a:rPr>
              <a:t>مرتبط با موضوع را مرور کنید تا هم زاویه دید گسترده‌­تری پیدا کنید، هم کار تکراری نکنید و بر موضوع بیشتر مسلط شوید. </a:t>
            </a:r>
          </a:p>
          <a:p>
            <a:pPr algn="r" rtl="1" fontAlgn="base">
              <a:lnSpc>
                <a:spcPct val="150000"/>
              </a:lnSpc>
              <a:buFont typeface="Wingdings" panose="05000000000000000000" pitchFamily="2" charset="2"/>
              <a:buChar char="§"/>
            </a:pPr>
            <a:endParaRPr lang="fa-IR" sz="3700" b="1" dirty="0">
              <a:solidFill>
                <a:schemeClr val="tx1"/>
              </a:solidFill>
              <a:cs typeface="B Nazanin" panose="00000400000000000000" pitchFamily="2" charset="-78"/>
            </a:endParaRPr>
          </a:p>
          <a:p>
            <a:endParaRPr lang="en-US" dirty="0"/>
          </a:p>
        </p:txBody>
      </p:sp>
    </p:spTree>
    <p:extLst>
      <p:ext uri="{BB962C8B-B14F-4D97-AF65-F5344CB8AC3E}">
        <p14:creationId xmlns:p14="http://schemas.microsoft.com/office/powerpoint/2010/main" val="3219330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AABB-394C-CDF7-EAB0-9E59B56B3FFA}"/>
              </a:ext>
            </a:extLst>
          </p:cNvPr>
          <p:cNvSpPr>
            <a:spLocks noGrp="1"/>
          </p:cNvSpPr>
          <p:nvPr>
            <p:ph type="title"/>
          </p:nvPr>
        </p:nvSpPr>
        <p:spPr/>
        <p:txBody>
          <a:bodyPr>
            <a:normAutofit fontScale="90000"/>
          </a:bodyPr>
          <a:lstStyle/>
          <a:p>
            <a:br>
              <a:rPr lang="fa-IR" sz="4400" dirty="0">
                <a:solidFill>
                  <a:schemeClr val="tx1"/>
                </a:solidFill>
                <a:cs typeface="B Nazanin" panose="00000400000000000000" pitchFamily="2" charset="-78"/>
              </a:rPr>
            </a:br>
            <a:r>
              <a:rPr lang="fa-IR" sz="4400" dirty="0">
                <a:solidFill>
                  <a:schemeClr val="tx1"/>
                </a:solidFill>
                <a:cs typeface="B Nazanin" panose="00000400000000000000" pitchFamily="2" charset="-78"/>
              </a:rPr>
              <a:t>بیان مسئله در پروپوزال طرح فناوری </a:t>
            </a:r>
            <a:br>
              <a:rPr lang="fa-IR" sz="4400" dirty="0">
                <a:solidFill>
                  <a:schemeClr val="tx1"/>
                </a:solidFill>
                <a:cs typeface="B Nazanin" panose="00000400000000000000" pitchFamily="2" charset="-78"/>
              </a:rPr>
            </a:br>
            <a:endParaRPr lang="en-US" dirty="0"/>
          </a:p>
        </p:txBody>
      </p:sp>
      <p:sp>
        <p:nvSpPr>
          <p:cNvPr id="3" name="Footer Placeholder 2">
            <a:extLst>
              <a:ext uri="{FF2B5EF4-FFF2-40B4-BE49-F238E27FC236}">
                <a16:creationId xmlns:a16="http://schemas.microsoft.com/office/drawing/2014/main" id="{97648F42-21A5-76E6-390C-6F88C369EF32}"/>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D5E4BF5-F389-6AFF-9067-C8B8C0E38D6C}"/>
              </a:ext>
            </a:extLst>
          </p:cNvPr>
          <p:cNvSpPr>
            <a:spLocks noGrp="1"/>
          </p:cNvSpPr>
          <p:nvPr>
            <p:ph type="sldNum" sz="quarter" idx="11"/>
          </p:nvPr>
        </p:nvSpPr>
        <p:spPr/>
        <p:txBody>
          <a:bodyPr/>
          <a:lstStyle/>
          <a:p>
            <a:fld id="{294A09A9-5501-47C1-A89A-A340965A2BE2}" type="slidenum">
              <a:rPr lang="en-US" smtClean="0"/>
              <a:pPr/>
              <a:t>31</a:t>
            </a:fld>
            <a:endParaRPr lang="en-US" dirty="0"/>
          </a:p>
        </p:txBody>
      </p:sp>
      <p:sp>
        <p:nvSpPr>
          <p:cNvPr id="5" name="Content Placeholder 4">
            <a:extLst>
              <a:ext uri="{FF2B5EF4-FFF2-40B4-BE49-F238E27FC236}">
                <a16:creationId xmlns:a16="http://schemas.microsoft.com/office/drawing/2014/main" id="{F1CADDCA-3C23-744B-EE67-E46610B31160}"/>
              </a:ext>
            </a:extLst>
          </p:cNvPr>
          <p:cNvSpPr>
            <a:spLocks noGrp="1"/>
          </p:cNvSpPr>
          <p:nvPr>
            <p:ph sz="quarter" idx="12"/>
          </p:nvPr>
        </p:nvSpPr>
        <p:spPr>
          <a:xfrm>
            <a:off x="797169" y="2615184"/>
            <a:ext cx="10419471" cy="3861816"/>
          </a:xfrm>
        </p:spPr>
        <p:txBody>
          <a:bodyPr>
            <a:normAutofit fontScale="92500" lnSpcReduction="20000"/>
          </a:bodyPr>
          <a:lstStyle/>
          <a:p>
            <a:pPr marL="0" indent="0" algn="r" rtl="1">
              <a:buNone/>
            </a:pPr>
            <a:r>
              <a:rPr lang="fa-IR" sz="2800" b="1" dirty="0">
                <a:solidFill>
                  <a:schemeClr val="tx1"/>
                </a:solidFill>
                <a:cs typeface="B Nazanin" panose="00000400000000000000" pitchFamily="2" charset="-78"/>
              </a:rPr>
              <a:t>باید...</a:t>
            </a:r>
          </a:p>
          <a:p>
            <a:pPr marL="0" indent="0" algn="r" rtl="1">
              <a:buNone/>
            </a:pPr>
            <a:endParaRPr lang="fa-IR" sz="2800" b="1" dirty="0">
              <a:solidFill>
                <a:schemeClr val="tx1"/>
              </a:solidFill>
              <a:cs typeface="B Nazanin" panose="00000400000000000000" pitchFamily="2" charset="-78"/>
            </a:endParaRPr>
          </a:p>
          <a:p>
            <a:pPr marL="514350" indent="-514350" algn="r" rtl="1">
              <a:buFont typeface="+mj-lt"/>
              <a:buAutoNum type="arabicParenR"/>
            </a:pPr>
            <a:r>
              <a:rPr lang="fa-IR" sz="2800" b="1" dirty="0">
                <a:solidFill>
                  <a:srgbClr val="FF0000"/>
                </a:solidFill>
                <a:cs typeface="B Nazanin" panose="00000400000000000000" pitchFamily="2" charset="-78"/>
              </a:rPr>
              <a:t>طرح مشکل </a:t>
            </a:r>
            <a:r>
              <a:rPr lang="fa-IR" sz="2800" b="1" dirty="0">
                <a:solidFill>
                  <a:schemeClr val="tx1"/>
                </a:solidFill>
                <a:cs typeface="B Nazanin" panose="00000400000000000000" pitchFamily="2" charset="-78"/>
              </a:rPr>
              <a:t>در حوزه ی فناوری</a:t>
            </a:r>
            <a:r>
              <a:rPr lang="fa-IR" sz="2800" dirty="0">
                <a:solidFill>
                  <a:schemeClr val="tx1"/>
                </a:solidFill>
                <a:cs typeface="B Nazanin" panose="00000400000000000000" pitchFamily="2" charset="-78"/>
              </a:rPr>
              <a:t> </a:t>
            </a:r>
            <a:r>
              <a:rPr lang="fa-IR" sz="2800" b="1" dirty="0">
                <a:solidFill>
                  <a:schemeClr val="tx1"/>
                </a:solidFill>
                <a:cs typeface="B Nazanin" panose="00000400000000000000" pitchFamily="2" charset="-78"/>
              </a:rPr>
              <a:t>و ابعاد آن</a:t>
            </a:r>
          </a:p>
          <a:p>
            <a:pPr marL="514350" indent="-514350" algn="r" rtl="1">
              <a:buFont typeface="+mj-lt"/>
              <a:buAutoNum type="arabicParenR"/>
            </a:pPr>
            <a:r>
              <a:rPr lang="fa-IR" sz="2800" b="1" dirty="0">
                <a:solidFill>
                  <a:schemeClr val="tx1"/>
                </a:solidFill>
                <a:cs typeface="B Nazanin" panose="00000400000000000000" pitchFamily="2" charset="-78"/>
              </a:rPr>
              <a:t>ارائه </a:t>
            </a:r>
            <a:r>
              <a:rPr lang="fa-IR" sz="2800" b="1" dirty="0">
                <a:solidFill>
                  <a:srgbClr val="FF0000"/>
                </a:solidFill>
                <a:cs typeface="B Nazanin" panose="00000400000000000000" pitchFamily="2" charset="-78"/>
              </a:rPr>
              <a:t>مستندات معتبر </a:t>
            </a:r>
            <a:r>
              <a:rPr lang="fa-IR" sz="2800" b="1" dirty="0">
                <a:solidFill>
                  <a:schemeClr val="tx1"/>
                </a:solidFill>
                <a:cs typeface="B Nazanin" panose="00000400000000000000" pitchFamily="2" charset="-78"/>
              </a:rPr>
              <a:t>مبنی بر وجود مشکل در آن حوزه ی فناوری</a:t>
            </a:r>
            <a:r>
              <a:rPr lang="fa-IR" sz="2800" dirty="0">
                <a:solidFill>
                  <a:schemeClr val="tx1"/>
                </a:solidFill>
                <a:cs typeface="B Nazanin" panose="00000400000000000000" pitchFamily="2" charset="-78"/>
              </a:rPr>
              <a:t> </a:t>
            </a:r>
            <a:endParaRPr lang="fa-IR" sz="2800" b="1" dirty="0">
              <a:solidFill>
                <a:schemeClr val="tx1"/>
              </a:solidFill>
              <a:cs typeface="B Nazanin" panose="00000400000000000000" pitchFamily="2" charset="-78"/>
            </a:endParaRPr>
          </a:p>
          <a:p>
            <a:pPr marL="514350" indent="-514350" algn="r" rtl="1">
              <a:buFont typeface="+mj-lt"/>
              <a:buAutoNum type="arabicParenR"/>
            </a:pPr>
            <a:r>
              <a:rPr lang="fa-IR" sz="2800" b="1" dirty="0">
                <a:solidFill>
                  <a:schemeClr val="tx1"/>
                </a:solidFill>
                <a:cs typeface="B Nazanin" panose="00000400000000000000" pitchFamily="2" charset="-78"/>
              </a:rPr>
              <a:t>تعیین اهداف پژوهش فناورانه و </a:t>
            </a:r>
            <a:r>
              <a:rPr lang="fa-IR" sz="2800" b="1" dirty="0">
                <a:solidFill>
                  <a:srgbClr val="FF0000"/>
                </a:solidFill>
                <a:cs typeface="B Nazanin" panose="00000400000000000000" pitchFamily="2" charset="-78"/>
              </a:rPr>
              <a:t>متغیرهای مورد مطالعه</a:t>
            </a:r>
          </a:p>
          <a:p>
            <a:pPr marL="514350" indent="-514350" algn="r" rtl="1">
              <a:buFont typeface="+mj-lt"/>
              <a:buAutoNum type="arabicParenR"/>
            </a:pPr>
            <a:r>
              <a:rPr lang="fa-IR" sz="2800" b="1" dirty="0">
                <a:solidFill>
                  <a:schemeClr val="tx1"/>
                </a:solidFill>
                <a:cs typeface="B Nazanin" panose="00000400000000000000" pitchFamily="2" charset="-78"/>
              </a:rPr>
              <a:t>اشاره به </a:t>
            </a:r>
            <a:r>
              <a:rPr lang="fa-IR" sz="2800" b="1" dirty="0">
                <a:solidFill>
                  <a:srgbClr val="FF0000"/>
                </a:solidFill>
                <a:cs typeface="B Nazanin" panose="00000400000000000000" pitchFamily="2" charset="-78"/>
              </a:rPr>
              <a:t>پژوهش‌­ها و فناوری های گذشته </a:t>
            </a:r>
            <a:r>
              <a:rPr lang="fa-IR" sz="2800" b="1" dirty="0">
                <a:solidFill>
                  <a:schemeClr val="tx1"/>
                </a:solidFill>
                <a:cs typeface="B Nazanin" panose="00000400000000000000" pitchFamily="2" charset="-78"/>
              </a:rPr>
              <a:t>پیرامون طرح فناوری مورد نظر </a:t>
            </a:r>
          </a:p>
          <a:p>
            <a:pPr marL="514350" indent="-514350" algn="r" rtl="1">
              <a:buFont typeface="+mj-lt"/>
              <a:buAutoNum type="arabicParenR"/>
            </a:pPr>
            <a:r>
              <a:rPr lang="fa-IR" sz="2800" b="1" dirty="0">
                <a:solidFill>
                  <a:schemeClr val="tx1"/>
                </a:solidFill>
                <a:cs typeface="B Nazanin" panose="00000400000000000000" pitchFamily="2" charset="-78"/>
              </a:rPr>
              <a:t>اشاره به </a:t>
            </a:r>
            <a:r>
              <a:rPr lang="fa-IR" sz="2800" b="1" dirty="0">
                <a:solidFill>
                  <a:srgbClr val="FF0000"/>
                </a:solidFill>
                <a:cs typeface="B Nazanin" panose="00000400000000000000" pitchFamily="2" charset="-78"/>
              </a:rPr>
              <a:t>مزایا و نقایص پژوهش‌­ها و فناوری های گذشته </a:t>
            </a:r>
          </a:p>
          <a:p>
            <a:pPr marL="514350" indent="-514350" algn="r" rtl="1">
              <a:buFont typeface="+mj-lt"/>
              <a:buAutoNum type="arabicParenR"/>
            </a:pPr>
            <a:r>
              <a:rPr lang="fa-IR" sz="2800" b="1" dirty="0">
                <a:solidFill>
                  <a:srgbClr val="FF0000"/>
                </a:solidFill>
                <a:cs typeface="B Nazanin" panose="00000400000000000000" pitchFamily="2" charset="-78"/>
              </a:rPr>
              <a:t>بیان راهکار فناوری</a:t>
            </a:r>
          </a:p>
          <a:p>
            <a:pPr marL="514350" indent="-514350" algn="r" rtl="1">
              <a:buFont typeface="+mj-lt"/>
              <a:buAutoNum type="arabicParenR"/>
            </a:pPr>
            <a:r>
              <a:rPr lang="fa-IR" sz="2800" b="1" dirty="0">
                <a:solidFill>
                  <a:srgbClr val="FF0000"/>
                </a:solidFill>
                <a:cs typeface="B Nazanin" panose="00000400000000000000" pitchFamily="2" charset="-78"/>
              </a:rPr>
              <a:t>اهداف پروژه فناوری</a:t>
            </a:r>
          </a:p>
          <a:p>
            <a:pPr algn="r" rtl="1"/>
            <a:endParaRPr lang="en-US" dirty="0"/>
          </a:p>
        </p:txBody>
      </p:sp>
    </p:spTree>
    <p:extLst>
      <p:ext uri="{BB962C8B-B14F-4D97-AF65-F5344CB8AC3E}">
        <p14:creationId xmlns:p14="http://schemas.microsoft.com/office/powerpoint/2010/main" val="3733821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D577-05E1-544D-A0CA-959CB137BD3B}"/>
              </a:ext>
            </a:extLst>
          </p:cNvPr>
          <p:cNvSpPr>
            <a:spLocks noGrp="1"/>
          </p:cNvSpPr>
          <p:nvPr>
            <p:ph type="title"/>
          </p:nvPr>
        </p:nvSpPr>
        <p:spPr/>
        <p:txBody>
          <a:bodyPr/>
          <a:lstStyle/>
          <a:p>
            <a:r>
              <a:rPr lang="fa-IR" sz="4400" b="1" dirty="0">
                <a:solidFill>
                  <a:schemeClr val="tx1"/>
                </a:solidFill>
                <a:cs typeface="B Nazanin" panose="00000400000000000000" pitchFamily="2" charset="-78"/>
              </a:rPr>
              <a:t>در نگارش یک بیان مسئله طرح فناوری </a:t>
            </a:r>
            <a:r>
              <a:rPr lang="fa-IR" sz="4400" b="1" dirty="0">
                <a:solidFill>
                  <a:srgbClr val="FF0000"/>
                </a:solidFill>
                <a:cs typeface="B Nazanin" panose="00000400000000000000" pitchFamily="2" charset="-78"/>
              </a:rPr>
              <a:t>موفق</a:t>
            </a:r>
            <a:r>
              <a:rPr lang="fa-IR" sz="4400" b="1" dirty="0">
                <a:solidFill>
                  <a:schemeClr val="tx1"/>
                </a:solidFill>
                <a:cs typeface="B Nazanin" panose="00000400000000000000" pitchFamily="2" charset="-78"/>
              </a:rPr>
              <a:t>...</a:t>
            </a:r>
            <a:endParaRPr lang="en-US" b="1" dirty="0"/>
          </a:p>
        </p:txBody>
      </p:sp>
      <p:sp>
        <p:nvSpPr>
          <p:cNvPr id="3" name="Footer Placeholder 2">
            <a:extLst>
              <a:ext uri="{FF2B5EF4-FFF2-40B4-BE49-F238E27FC236}">
                <a16:creationId xmlns:a16="http://schemas.microsoft.com/office/drawing/2014/main" id="{881FC247-7193-BDBF-0D71-401257729A8A}"/>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91B8591-BFC7-C535-37DD-34B71F121F7B}"/>
              </a:ext>
            </a:extLst>
          </p:cNvPr>
          <p:cNvSpPr>
            <a:spLocks noGrp="1"/>
          </p:cNvSpPr>
          <p:nvPr>
            <p:ph type="sldNum" sz="quarter" idx="11"/>
          </p:nvPr>
        </p:nvSpPr>
        <p:spPr/>
        <p:txBody>
          <a:bodyPr/>
          <a:lstStyle/>
          <a:p>
            <a:fld id="{294A09A9-5501-47C1-A89A-A340965A2BE2}" type="slidenum">
              <a:rPr lang="en-US" smtClean="0"/>
              <a:pPr/>
              <a:t>32</a:t>
            </a:fld>
            <a:endParaRPr lang="en-US" dirty="0"/>
          </a:p>
        </p:txBody>
      </p:sp>
      <p:sp>
        <p:nvSpPr>
          <p:cNvPr id="5" name="Content Placeholder 4">
            <a:extLst>
              <a:ext uri="{FF2B5EF4-FFF2-40B4-BE49-F238E27FC236}">
                <a16:creationId xmlns:a16="http://schemas.microsoft.com/office/drawing/2014/main" id="{65741741-1425-6A92-2C42-63FE92AE5E54}"/>
              </a:ext>
            </a:extLst>
          </p:cNvPr>
          <p:cNvSpPr>
            <a:spLocks noGrp="1"/>
          </p:cNvSpPr>
          <p:nvPr>
            <p:ph sz="quarter" idx="12"/>
          </p:nvPr>
        </p:nvSpPr>
        <p:spPr>
          <a:xfrm>
            <a:off x="975360" y="2914987"/>
            <a:ext cx="10241280" cy="3319272"/>
          </a:xfrm>
        </p:spPr>
        <p:txBody>
          <a:bodyPr>
            <a:normAutofit fontScale="85000" lnSpcReduction="20000"/>
          </a:bodyPr>
          <a:lstStyle/>
          <a:p>
            <a:pPr algn="r" rtl="1"/>
            <a:r>
              <a:rPr lang="fa-IR" sz="2800" b="1" dirty="0">
                <a:solidFill>
                  <a:schemeClr val="tx1"/>
                </a:solidFill>
                <a:cs typeface="B Nazanin" panose="00000400000000000000" pitchFamily="2" charset="-78"/>
              </a:rPr>
              <a:t> کلمات کلیدی </a:t>
            </a:r>
            <a:r>
              <a:rPr lang="fa-IR" sz="2800" b="1" dirty="0">
                <a:solidFill>
                  <a:srgbClr val="FF0000"/>
                </a:solidFill>
                <a:cs typeface="B Nazanin" panose="00000400000000000000" pitchFamily="2" charset="-78"/>
              </a:rPr>
              <a:t>طرح فناوری</a:t>
            </a:r>
            <a:r>
              <a:rPr lang="fa-IR" sz="2800" b="1" dirty="0">
                <a:solidFill>
                  <a:schemeClr val="tx1"/>
                </a:solidFill>
                <a:cs typeface="B Nazanin" panose="00000400000000000000" pitchFamily="2" charset="-78"/>
              </a:rPr>
              <a:t> را شرح دهید.</a:t>
            </a:r>
          </a:p>
          <a:p>
            <a:pPr algn="r" rtl="1"/>
            <a:r>
              <a:rPr lang="fa-IR" sz="2800" b="1" dirty="0">
                <a:solidFill>
                  <a:schemeClr val="tx1"/>
                </a:solidFill>
                <a:cs typeface="B Nazanin" panose="00000400000000000000" pitchFamily="2" charset="-78"/>
              </a:rPr>
              <a:t> </a:t>
            </a:r>
            <a:r>
              <a:rPr lang="fa-IR" sz="2800" b="1" dirty="0">
                <a:solidFill>
                  <a:srgbClr val="FF0000"/>
                </a:solidFill>
                <a:cs typeface="B Nazanin" panose="00000400000000000000" pitchFamily="2" charset="-78"/>
              </a:rPr>
              <a:t>آمار و ارقام مستند </a:t>
            </a:r>
            <a:r>
              <a:rPr lang="fa-IR" sz="2800" b="1" dirty="0">
                <a:solidFill>
                  <a:schemeClr val="tx1"/>
                </a:solidFill>
                <a:cs typeface="B Nazanin" panose="00000400000000000000" pitchFamily="2" charset="-78"/>
              </a:rPr>
              <a:t>ارائه دهید.</a:t>
            </a:r>
          </a:p>
          <a:p>
            <a:pPr algn="r" rtl="1"/>
            <a:r>
              <a:rPr lang="fa-IR" sz="2800" b="1" dirty="0">
                <a:solidFill>
                  <a:schemeClr val="tx1"/>
                </a:solidFill>
                <a:cs typeface="B Nazanin" panose="00000400000000000000" pitchFamily="2" charset="-78"/>
              </a:rPr>
              <a:t> مسئله را پراهمیت جلوه دهید و راهکارتان را مطرح کنید.</a:t>
            </a:r>
          </a:p>
          <a:p>
            <a:pPr algn="r" rtl="1"/>
            <a:r>
              <a:rPr lang="fa-IR" sz="2800" b="1" dirty="0">
                <a:solidFill>
                  <a:schemeClr val="tx1"/>
                </a:solidFill>
                <a:cs typeface="B Nazanin" panose="00000400000000000000" pitchFamily="2" charset="-78"/>
              </a:rPr>
              <a:t> به پیامدهای مثبت و منفی ناشی از انجام دادن یا ندادن </a:t>
            </a:r>
            <a:r>
              <a:rPr lang="fa-IR" sz="2800" b="1" dirty="0">
                <a:solidFill>
                  <a:srgbClr val="FF0000"/>
                </a:solidFill>
                <a:cs typeface="B Nazanin" panose="00000400000000000000" pitchFamily="2" charset="-78"/>
              </a:rPr>
              <a:t>طرح فناوری</a:t>
            </a:r>
            <a:r>
              <a:rPr lang="fa-IR" sz="2800" b="1" dirty="0">
                <a:solidFill>
                  <a:schemeClr val="tx1"/>
                </a:solidFill>
                <a:cs typeface="B Nazanin" panose="00000400000000000000" pitchFamily="2" charset="-78"/>
              </a:rPr>
              <a:t> اشاره کنید.</a:t>
            </a:r>
          </a:p>
          <a:p>
            <a:pPr algn="r" rtl="1"/>
            <a:r>
              <a:rPr lang="fa-IR" sz="2800" b="1" dirty="0">
                <a:solidFill>
                  <a:schemeClr val="tx1"/>
                </a:solidFill>
                <a:cs typeface="B Nazanin" panose="00000400000000000000" pitchFamily="2" charset="-78"/>
              </a:rPr>
              <a:t> از نگارش صحیح و دستور زبان استاندارد استفاده کنید.</a:t>
            </a:r>
          </a:p>
          <a:p>
            <a:pPr algn="r" rtl="1"/>
            <a:r>
              <a:rPr lang="fa-IR" sz="2800" b="1" dirty="0">
                <a:solidFill>
                  <a:schemeClr val="tx1"/>
                </a:solidFill>
                <a:cs typeface="B Nazanin" panose="00000400000000000000" pitchFamily="2" charset="-78"/>
              </a:rPr>
              <a:t> پیشینه تحقیق و تفاوت این </a:t>
            </a:r>
            <a:r>
              <a:rPr lang="fa-IR" sz="2800" b="1" dirty="0">
                <a:solidFill>
                  <a:srgbClr val="FF0000"/>
                </a:solidFill>
                <a:cs typeface="B Nazanin" panose="00000400000000000000" pitchFamily="2" charset="-78"/>
              </a:rPr>
              <a:t>طرح فناوری</a:t>
            </a:r>
            <a:r>
              <a:rPr lang="fa-IR" sz="2800" b="1" dirty="0">
                <a:solidFill>
                  <a:schemeClr val="tx1"/>
                </a:solidFill>
                <a:cs typeface="B Nazanin" panose="00000400000000000000" pitchFamily="2" charset="-78"/>
              </a:rPr>
              <a:t> با فناوری های گذشته را بیان کنید.</a:t>
            </a:r>
          </a:p>
          <a:p>
            <a:pPr algn="r" rtl="1"/>
            <a:r>
              <a:rPr lang="fa-IR" sz="2800" b="1" dirty="0">
                <a:solidFill>
                  <a:schemeClr val="tx1"/>
                </a:solidFill>
                <a:cs typeface="B Nazanin" panose="00000400000000000000" pitchFamily="2" charset="-78"/>
              </a:rPr>
              <a:t> اهداف، پرسش­‌های تحقیق و در پایان، نتایج و پاسخ­‌های به دست‌­آمده را بررسی کنید.</a:t>
            </a:r>
          </a:p>
          <a:p>
            <a:pPr algn="r" rtl="1"/>
            <a:r>
              <a:rPr lang="fa-IR" sz="2800" b="1" dirty="0">
                <a:solidFill>
                  <a:schemeClr val="tx1"/>
                </a:solidFill>
                <a:cs typeface="B Nazanin" panose="00000400000000000000" pitchFamily="2" charset="-78"/>
              </a:rPr>
              <a:t> </a:t>
            </a:r>
            <a:r>
              <a:rPr lang="fa-IR" sz="2800" b="1" dirty="0">
                <a:solidFill>
                  <a:srgbClr val="FF0000"/>
                </a:solidFill>
                <a:cs typeface="B Nazanin" panose="00000400000000000000" pitchFamily="2" charset="-78"/>
              </a:rPr>
              <a:t>هدف نهایی طرح فناوری </a:t>
            </a:r>
            <a:r>
              <a:rPr lang="fa-IR" sz="2800" b="1" dirty="0">
                <a:solidFill>
                  <a:schemeClr val="tx1"/>
                </a:solidFill>
                <a:cs typeface="B Nazanin" panose="00000400000000000000" pitchFamily="2" charset="-78"/>
              </a:rPr>
              <a:t>را با بیانی شفاف و دقیق در پاراگراف آخر بنویسید.</a:t>
            </a:r>
            <a:endParaRPr lang="en-US" dirty="0"/>
          </a:p>
        </p:txBody>
      </p:sp>
    </p:spTree>
    <p:extLst>
      <p:ext uri="{BB962C8B-B14F-4D97-AF65-F5344CB8AC3E}">
        <p14:creationId xmlns:p14="http://schemas.microsoft.com/office/powerpoint/2010/main" val="3006512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3194-FE86-D503-67DB-65A92AEBDDCC}"/>
              </a:ext>
            </a:extLst>
          </p:cNvPr>
          <p:cNvSpPr>
            <a:spLocks noGrp="1"/>
          </p:cNvSpPr>
          <p:nvPr>
            <p:ph type="title"/>
          </p:nvPr>
        </p:nvSpPr>
        <p:spPr/>
        <p:txBody>
          <a:bodyPr/>
          <a:lstStyle/>
          <a:p>
            <a:r>
              <a:rPr lang="fa-IR" sz="4400" dirty="0">
                <a:solidFill>
                  <a:schemeClr val="tx1"/>
                </a:solidFill>
                <a:cs typeface="B Nazanin" panose="00000400000000000000" pitchFamily="2" charset="-78"/>
              </a:rPr>
              <a:t>در نگارش یک بیان مسئله </a:t>
            </a:r>
            <a:r>
              <a:rPr lang="fa-IR" sz="4400" b="1" dirty="0">
                <a:solidFill>
                  <a:srgbClr val="FF0000"/>
                </a:solidFill>
                <a:cs typeface="B Nazanin" panose="00000400000000000000" pitchFamily="2" charset="-78"/>
              </a:rPr>
              <a:t>طرح فناوری</a:t>
            </a:r>
            <a:r>
              <a:rPr lang="fa-IR" sz="4400" b="1" dirty="0">
                <a:solidFill>
                  <a:schemeClr val="tx1"/>
                </a:solidFill>
                <a:cs typeface="B Nazanin" panose="00000400000000000000" pitchFamily="2" charset="-78"/>
              </a:rPr>
              <a:t> </a:t>
            </a:r>
            <a:r>
              <a:rPr lang="fa-IR" sz="4400" dirty="0">
                <a:solidFill>
                  <a:schemeClr val="tx1"/>
                </a:solidFill>
                <a:cs typeface="B Nazanin" panose="00000400000000000000" pitchFamily="2" charset="-78"/>
              </a:rPr>
              <a:t>موفق...</a:t>
            </a:r>
            <a:endParaRPr lang="en-US" dirty="0"/>
          </a:p>
        </p:txBody>
      </p:sp>
      <p:sp>
        <p:nvSpPr>
          <p:cNvPr id="3" name="Footer Placeholder 2">
            <a:extLst>
              <a:ext uri="{FF2B5EF4-FFF2-40B4-BE49-F238E27FC236}">
                <a16:creationId xmlns:a16="http://schemas.microsoft.com/office/drawing/2014/main" id="{07F54091-2C3F-4497-8620-3F9920D0ADD7}"/>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79F9B47-C0EB-631B-899C-10B90F63E0E3}"/>
              </a:ext>
            </a:extLst>
          </p:cNvPr>
          <p:cNvSpPr>
            <a:spLocks noGrp="1"/>
          </p:cNvSpPr>
          <p:nvPr>
            <p:ph type="sldNum" sz="quarter" idx="11"/>
          </p:nvPr>
        </p:nvSpPr>
        <p:spPr/>
        <p:txBody>
          <a:bodyPr/>
          <a:lstStyle/>
          <a:p>
            <a:fld id="{294A09A9-5501-47C1-A89A-A340965A2BE2}" type="slidenum">
              <a:rPr lang="en-US" smtClean="0"/>
              <a:pPr/>
              <a:t>33</a:t>
            </a:fld>
            <a:endParaRPr lang="en-US" dirty="0"/>
          </a:p>
        </p:txBody>
      </p:sp>
      <p:sp>
        <p:nvSpPr>
          <p:cNvPr id="5" name="Content Placeholder 4">
            <a:extLst>
              <a:ext uri="{FF2B5EF4-FFF2-40B4-BE49-F238E27FC236}">
                <a16:creationId xmlns:a16="http://schemas.microsoft.com/office/drawing/2014/main" id="{E9A7FC04-5B17-7AAE-1139-E9B9BDB7CB2F}"/>
              </a:ext>
            </a:extLst>
          </p:cNvPr>
          <p:cNvSpPr>
            <a:spLocks noGrp="1"/>
          </p:cNvSpPr>
          <p:nvPr>
            <p:ph sz="quarter" idx="12"/>
          </p:nvPr>
        </p:nvSpPr>
        <p:spPr>
          <a:xfrm>
            <a:off x="228600" y="2873092"/>
            <a:ext cx="11570208" cy="3984908"/>
          </a:xfrm>
        </p:spPr>
        <p:txBody>
          <a:bodyPr>
            <a:normAutofit/>
          </a:bodyPr>
          <a:lstStyle/>
          <a:p>
            <a:pPr algn="r" rtl="1" fontAlgn="base"/>
            <a:r>
              <a:rPr lang="fa-IR" sz="2400" b="1" dirty="0">
                <a:solidFill>
                  <a:schemeClr val="tx1"/>
                </a:solidFill>
                <a:cs typeface="B Nazanin" panose="00000400000000000000" pitchFamily="2" charset="-78"/>
              </a:rPr>
              <a:t> از </a:t>
            </a:r>
            <a:r>
              <a:rPr lang="fa-IR" sz="2400" b="1" dirty="0">
                <a:solidFill>
                  <a:srgbClr val="FF0000"/>
                </a:solidFill>
                <a:cs typeface="B Nazanin" panose="00000400000000000000" pitchFamily="2" charset="-78"/>
              </a:rPr>
              <a:t>اشکال</a:t>
            </a:r>
            <a:r>
              <a:rPr lang="fa-IR" sz="2400" b="1" dirty="0">
                <a:solidFill>
                  <a:schemeClr val="tx1"/>
                </a:solidFill>
                <a:cs typeface="B Nazanin" panose="00000400000000000000" pitchFamily="2" charset="-78"/>
              </a:rPr>
              <a:t>، </a:t>
            </a:r>
            <a:r>
              <a:rPr lang="fa-IR" sz="2400" b="1" dirty="0">
                <a:solidFill>
                  <a:srgbClr val="FF0000"/>
                </a:solidFill>
                <a:cs typeface="B Nazanin" panose="00000400000000000000" pitchFamily="2" charset="-78"/>
              </a:rPr>
              <a:t>جدول‌­ها </a:t>
            </a:r>
            <a:r>
              <a:rPr lang="fa-IR" sz="2400" b="1" dirty="0">
                <a:solidFill>
                  <a:schemeClr val="tx1"/>
                </a:solidFill>
                <a:cs typeface="B Nazanin" panose="00000400000000000000" pitchFamily="2" charset="-78"/>
              </a:rPr>
              <a:t>و نمودارهای گوناگون برای شرح دقیق­تر و قابل فهم­تر محتوا استفاده کنید.</a:t>
            </a:r>
          </a:p>
          <a:p>
            <a:pPr algn="r" rtl="1" fontAlgn="base"/>
            <a:r>
              <a:rPr lang="fa-IR" sz="2400" b="1" dirty="0">
                <a:solidFill>
                  <a:schemeClr val="tx1"/>
                </a:solidFill>
                <a:cs typeface="B Nazanin" panose="00000400000000000000" pitchFamily="2" charset="-78"/>
              </a:rPr>
              <a:t> از طرح سوالات زیاد بپرهیزید، چون مسئله را گسترده و ابهام­‌ برانگیز جلوه خواهد داد.</a:t>
            </a:r>
          </a:p>
          <a:p>
            <a:pPr algn="r" rtl="1" fontAlgn="base"/>
            <a:r>
              <a:rPr lang="fa-IR" sz="2400" b="1" dirty="0">
                <a:solidFill>
                  <a:schemeClr val="tx1"/>
                </a:solidFill>
                <a:cs typeface="B Nazanin" panose="00000400000000000000" pitchFamily="2" charset="-78"/>
              </a:rPr>
              <a:t> از کپی کردن مطالب یا نتایج تحقیقات دیگران اجتناب کنید (</a:t>
            </a:r>
            <a:r>
              <a:rPr lang="en-US" sz="2400" b="1" dirty="0">
                <a:solidFill>
                  <a:schemeClr val="tx1"/>
                </a:solidFill>
                <a:cs typeface="B Nazanin" panose="00000400000000000000" pitchFamily="2" charset="-78"/>
              </a:rPr>
              <a:t>Plagiarisms</a:t>
            </a:r>
            <a:r>
              <a:rPr lang="fa-IR" sz="2400" b="1" dirty="0">
                <a:solidFill>
                  <a:schemeClr val="tx1"/>
                </a:solidFill>
                <a:cs typeface="B Nazanin" panose="00000400000000000000" pitchFamily="2" charset="-78"/>
              </a:rPr>
              <a:t>)</a:t>
            </a:r>
          </a:p>
          <a:p>
            <a:pPr algn="r" rtl="1" fontAlgn="base"/>
            <a:r>
              <a:rPr lang="fa-IR" sz="2400" b="1" dirty="0">
                <a:solidFill>
                  <a:schemeClr val="tx1"/>
                </a:solidFill>
                <a:cs typeface="B Nazanin" panose="00000400000000000000" pitchFamily="2" charset="-78"/>
              </a:rPr>
              <a:t> ادعاهای بزرگ و بی­ربط با عنوان تحقیق نداشته باشید.</a:t>
            </a:r>
          </a:p>
          <a:p>
            <a:pPr algn="r" rtl="1" fontAlgn="base"/>
            <a:r>
              <a:rPr lang="fa-IR" sz="2400" b="1" dirty="0">
                <a:solidFill>
                  <a:schemeClr val="tx1"/>
                </a:solidFill>
                <a:cs typeface="B Nazanin" panose="00000400000000000000" pitchFamily="2" charset="-78"/>
              </a:rPr>
              <a:t> فقط مطالب مستند و معتبر علمی را بیان کنید.</a:t>
            </a:r>
          </a:p>
          <a:p>
            <a:pPr algn="r" rtl="1" fontAlgn="base"/>
            <a:r>
              <a:rPr lang="fa-IR" sz="2400" b="1" dirty="0">
                <a:solidFill>
                  <a:schemeClr val="tx1"/>
                </a:solidFill>
                <a:cs typeface="B Nazanin" panose="00000400000000000000" pitchFamily="2" charset="-78"/>
              </a:rPr>
              <a:t> از آمار جدید و به‌­ روز استفاده کنید.</a:t>
            </a:r>
          </a:p>
          <a:p>
            <a:pPr algn="r" rtl="1" fontAlgn="base"/>
            <a:r>
              <a:rPr lang="fa-IR" sz="2400" b="1" dirty="0">
                <a:solidFill>
                  <a:schemeClr val="tx1"/>
                </a:solidFill>
                <a:cs typeface="B Nazanin" panose="00000400000000000000" pitchFamily="2" charset="-78"/>
              </a:rPr>
              <a:t> از تعداد زیاد منابع استفاده نکنید (20 تا 25 منبع کافی است).</a:t>
            </a:r>
          </a:p>
          <a:p>
            <a:pPr algn="r" rtl="1" fontAlgn="base"/>
            <a:endParaRPr lang="en-US" dirty="0"/>
          </a:p>
        </p:txBody>
      </p:sp>
    </p:spTree>
    <p:extLst>
      <p:ext uri="{BB962C8B-B14F-4D97-AF65-F5344CB8AC3E}">
        <p14:creationId xmlns:p14="http://schemas.microsoft.com/office/powerpoint/2010/main" val="1068896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6A08-B6AA-7006-ADED-DC194CE010F9}"/>
              </a:ext>
            </a:extLst>
          </p:cNvPr>
          <p:cNvSpPr>
            <a:spLocks noGrp="1"/>
          </p:cNvSpPr>
          <p:nvPr>
            <p:ph type="title"/>
          </p:nvPr>
        </p:nvSpPr>
        <p:spPr/>
        <p:txBody>
          <a:bodyPr>
            <a:normAutofit/>
          </a:bodyPr>
          <a:lstStyle/>
          <a:p>
            <a:pPr rtl="1"/>
            <a:r>
              <a:rPr lang="fa-IR" sz="3200" b="1" dirty="0">
                <a:cs typeface="0 Nazanin" panose="00000400000000000000" pitchFamily="2" charset="-78"/>
              </a:rPr>
              <a:t>جستجو از بانک های اطلاعاتی برای نگارش بخش </a:t>
            </a:r>
            <a:r>
              <a:rPr lang="fa-IR" sz="3200" b="1" dirty="0">
                <a:solidFill>
                  <a:srgbClr val="FF0000"/>
                </a:solidFill>
                <a:cs typeface="0 Nazanin" panose="00000400000000000000" pitchFamily="2" charset="-78"/>
              </a:rPr>
              <a:t>پیشینه تحقیق </a:t>
            </a:r>
            <a:r>
              <a:rPr lang="fa-IR" sz="3200" b="1" dirty="0">
                <a:solidFill>
                  <a:schemeClr val="tx1"/>
                </a:solidFill>
                <a:cs typeface="0 Nazanin" panose="00000400000000000000" pitchFamily="2" charset="-78"/>
              </a:rPr>
              <a:t>طرح فناوری </a:t>
            </a:r>
            <a:endParaRPr lang="en-US" sz="3200" b="1" dirty="0">
              <a:cs typeface="0 Nazanin" panose="00000400000000000000" pitchFamily="2" charset="-78"/>
            </a:endParaRPr>
          </a:p>
        </p:txBody>
      </p:sp>
      <p:sp>
        <p:nvSpPr>
          <p:cNvPr id="3" name="Footer Placeholder 2">
            <a:extLst>
              <a:ext uri="{FF2B5EF4-FFF2-40B4-BE49-F238E27FC236}">
                <a16:creationId xmlns:a16="http://schemas.microsoft.com/office/drawing/2014/main" id="{61329893-53B3-7551-AE07-6E125E28A743}"/>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27F94AE-3129-4D29-E63E-43E786328A75}"/>
              </a:ext>
            </a:extLst>
          </p:cNvPr>
          <p:cNvSpPr>
            <a:spLocks noGrp="1"/>
          </p:cNvSpPr>
          <p:nvPr>
            <p:ph type="sldNum" sz="quarter" idx="11"/>
          </p:nvPr>
        </p:nvSpPr>
        <p:spPr/>
        <p:txBody>
          <a:bodyPr/>
          <a:lstStyle/>
          <a:p>
            <a:fld id="{294A09A9-5501-47C1-A89A-A340965A2BE2}" type="slidenum">
              <a:rPr lang="en-US" smtClean="0"/>
              <a:pPr/>
              <a:t>34</a:t>
            </a:fld>
            <a:endParaRPr lang="en-US" dirty="0"/>
          </a:p>
        </p:txBody>
      </p:sp>
      <p:pic>
        <p:nvPicPr>
          <p:cNvPr id="1026" name="Picture 2" descr="PubMed">
            <a:extLst>
              <a:ext uri="{FF2B5EF4-FFF2-40B4-BE49-F238E27FC236}">
                <a16:creationId xmlns:a16="http://schemas.microsoft.com/office/drawing/2014/main" id="{0D623A45-1AD1-1FCB-E0D3-22A5E3DA2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21" y="3127045"/>
            <a:ext cx="3119557" cy="1047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afting a Scopus-worthy Paper: A ...">
            <a:extLst>
              <a:ext uri="{FF2B5EF4-FFF2-40B4-BE49-F238E27FC236}">
                <a16:creationId xmlns:a16="http://schemas.microsoft.com/office/drawing/2014/main" id="{014D2808-9685-60C2-5E8F-DA1F8C8C1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738" y="2736056"/>
            <a:ext cx="35242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b of Science | University Libraries ...">
            <a:extLst>
              <a:ext uri="{FF2B5EF4-FFF2-40B4-BE49-F238E27FC236}">
                <a16:creationId xmlns:a16="http://schemas.microsoft.com/office/drawing/2014/main" id="{877EA24D-A5CE-94F7-F19A-B79A9FD4B2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289" y="4021094"/>
            <a:ext cx="2143125" cy="13356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پایگاه های اطلاعاتی داخلی - کتابخانه دیجیتال‬‎">
            <a:extLst>
              <a:ext uri="{FF2B5EF4-FFF2-40B4-BE49-F238E27FC236}">
                <a16:creationId xmlns:a16="http://schemas.microsoft.com/office/drawing/2014/main" id="{6B1EDE80-B39F-BC2E-6BB1-2680EB2E29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11" y="433562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tent and Telecom Contender ...">
            <a:extLst>
              <a:ext uri="{FF2B5EF4-FFF2-40B4-BE49-F238E27FC236}">
                <a16:creationId xmlns:a16="http://schemas.microsoft.com/office/drawing/2014/main" id="{533CDB42-1404-9D36-B6FD-1402F802B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6022" y="4928690"/>
            <a:ext cx="34385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tentscope: worldwide patent database ...">
            <a:extLst>
              <a:ext uri="{FF2B5EF4-FFF2-40B4-BE49-F238E27FC236}">
                <a16:creationId xmlns:a16="http://schemas.microsoft.com/office/drawing/2014/main" id="{4AAB6688-B1B6-130E-87F0-13A88F98C6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7688" y="5486642"/>
            <a:ext cx="4038600" cy="11334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B26C527-A161-590A-DA8F-C8679A48AFC8}"/>
              </a:ext>
            </a:extLst>
          </p:cNvPr>
          <p:cNvSpPr txBox="1"/>
          <p:nvPr/>
        </p:nvSpPr>
        <p:spPr>
          <a:xfrm>
            <a:off x="10635189" y="4656685"/>
            <a:ext cx="992500" cy="369332"/>
          </a:xfrm>
          <a:prstGeom prst="rect">
            <a:avLst/>
          </a:prstGeom>
          <a:noFill/>
        </p:spPr>
        <p:txBody>
          <a:bodyPr wrap="square">
            <a:spAutoFit/>
          </a:bodyPr>
          <a:lstStyle/>
          <a:p>
            <a:pPr algn="l"/>
            <a:r>
              <a:rPr lang="en-US" b="0" i="0" u="sng" dirty="0">
                <a:effectLst/>
                <a:highlight>
                  <a:srgbClr val="FFFFFF"/>
                </a:highlight>
                <a:latin typeface="arial" panose="020B0604020202020204" pitchFamily="34" charset="0"/>
                <a:hlinkClick r:id="rId8"/>
              </a:rPr>
              <a:t>Ssaa.ir</a:t>
            </a:r>
          </a:p>
        </p:txBody>
      </p:sp>
      <p:pic>
        <p:nvPicPr>
          <p:cNvPr id="1038" name="Picture 14" descr="‫سامانه مالکیت معنوی ipm.ssaa.ir + راهنمای تصویری ثبت نام‬‎">
            <a:extLst>
              <a:ext uri="{FF2B5EF4-FFF2-40B4-BE49-F238E27FC236}">
                <a16:creationId xmlns:a16="http://schemas.microsoft.com/office/drawing/2014/main" id="{E0AFD722-4433-7DE0-64A4-450F0B3402B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695" t="10918" r="26922"/>
          <a:stretch/>
        </p:blipFill>
        <p:spPr bwMode="auto">
          <a:xfrm>
            <a:off x="10002715" y="2535240"/>
            <a:ext cx="1948493" cy="216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0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A4CF4-8361-5E53-C335-35C6BEDB3474}"/>
              </a:ext>
            </a:extLst>
          </p:cNvPr>
          <p:cNvSpPr>
            <a:spLocks noGrp="1"/>
          </p:cNvSpPr>
          <p:nvPr>
            <p:ph type="title"/>
          </p:nvPr>
        </p:nvSpPr>
        <p:spPr/>
        <p:txBody>
          <a:bodyPr/>
          <a:lstStyle/>
          <a:p>
            <a:r>
              <a:rPr lang="en-US" dirty="0"/>
              <a:t>Google Patent</a:t>
            </a:r>
          </a:p>
        </p:txBody>
      </p:sp>
      <p:sp>
        <p:nvSpPr>
          <p:cNvPr id="4" name="Footer Placeholder 3">
            <a:extLst>
              <a:ext uri="{FF2B5EF4-FFF2-40B4-BE49-F238E27FC236}">
                <a16:creationId xmlns:a16="http://schemas.microsoft.com/office/drawing/2014/main" id="{7F0AD1E5-1CB4-7F4B-4E8A-5DDEA00440A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F6D2BAF-5BDA-BA3E-0C75-E77016CF46E7}"/>
              </a:ext>
            </a:extLst>
          </p:cNvPr>
          <p:cNvSpPr>
            <a:spLocks noGrp="1"/>
          </p:cNvSpPr>
          <p:nvPr>
            <p:ph type="sldNum" sz="quarter" idx="11"/>
          </p:nvPr>
        </p:nvSpPr>
        <p:spPr/>
        <p:txBody>
          <a:bodyPr/>
          <a:lstStyle/>
          <a:p>
            <a:fld id="{294A09A9-5501-47C1-A89A-A340965A2BE2}" type="slidenum">
              <a:rPr lang="en-US" smtClean="0"/>
              <a:pPr/>
              <a:t>35</a:t>
            </a:fld>
            <a:endParaRPr lang="en-US" dirty="0"/>
          </a:p>
        </p:txBody>
      </p:sp>
      <p:pic>
        <p:nvPicPr>
          <p:cNvPr id="6" name="Content Placeholder 4"/>
          <p:cNvPicPr>
            <a:picLocks noGrp="1" noChangeAspect="1"/>
          </p:cNvPicPr>
          <p:nvPr>
            <p:ph idx="1"/>
          </p:nvPr>
        </p:nvPicPr>
        <p:blipFill>
          <a:blip r:embed="rId2"/>
          <a:stretch>
            <a:fillRect/>
          </a:stretch>
        </p:blipFill>
        <p:spPr>
          <a:xfrm>
            <a:off x="1409700" y="2887579"/>
            <a:ext cx="9372600" cy="3833896"/>
          </a:xfrm>
          <a:prstGeom prst="rect">
            <a:avLst/>
          </a:prstGeom>
        </p:spPr>
      </p:pic>
    </p:spTree>
    <p:extLst>
      <p:ext uri="{BB962C8B-B14F-4D97-AF65-F5344CB8AC3E}">
        <p14:creationId xmlns:p14="http://schemas.microsoft.com/office/powerpoint/2010/main" val="3462028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3888" y="372978"/>
            <a:ext cx="11262956" cy="5983371"/>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36</a:t>
            </a:fld>
            <a:endParaRPr lang="fa-IR"/>
          </a:p>
        </p:txBody>
      </p:sp>
    </p:spTree>
    <p:extLst>
      <p:ext uri="{BB962C8B-B14F-4D97-AF65-F5344CB8AC3E}">
        <p14:creationId xmlns:p14="http://schemas.microsoft.com/office/powerpoint/2010/main" val="2819335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2551" y="778476"/>
            <a:ext cx="10911017" cy="538754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37</a:t>
            </a:fld>
            <a:endParaRPr lang="fa-IR"/>
          </a:p>
        </p:txBody>
      </p:sp>
    </p:spTree>
    <p:extLst>
      <p:ext uri="{BB962C8B-B14F-4D97-AF65-F5344CB8AC3E}">
        <p14:creationId xmlns:p14="http://schemas.microsoft.com/office/powerpoint/2010/main" val="26920981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1" y="556055"/>
            <a:ext cx="11219934" cy="5597610"/>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38</a:t>
            </a:fld>
            <a:endParaRPr lang="fa-IR"/>
          </a:p>
        </p:txBody>
      </p:sp>
    </p:spTree>
    <p:extLst>
      <p:ext uri="{BB962C8B-B14F-4D97-AF65-F5344CB8AC3E}">
        <p14:creationId xmlns:p14="http://schemas.microsoft.com/office/powerpoint/2010/main" val="4081863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92692" y="535927"/>
            <a:ext cx="11458516" cy="5333062"/>
          </a:xfrm>
          <a:prstGeom prst="rect">
            <a:avLst/>
          </a:prstGeom>
        </p:spPr>
      </p:pic>
      <p:sp>
        <p:nvSpPr>
          <p:cNvPr id="7" name="Oval 6"/>
          <p:cNvSpPr/>
          <p:nvPr/>
        </p:nvSpPr>
        <p:spPr>
          <a:xfrm>
            <a:off x="723885" y="892084"/>
            <a:ext cx="1389120" cy="6004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7061" y="2698843"/>
            <a:ext cx="1278770" cy="6004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39</a:t>
            </a:fld>
            <a:endParaRPr lang="fa-IR"/>
          </a:p>
        </p:txBody>
      </p:sp>
    </p:spTree>
    <p:extLst>
      <p:ext uri="{BB962C8B-B14F-4D97-AF65-F5344CB8AC3E}">
        <p14:creationId xmlns:p14="http://schemas.microsoft.com/office/powerpoint/2010/main" val="3006390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184337" y="571240"/>
            <a:ext cx="4453976" cy="6286760"/>
          </a:xfrm>
        </p:spPr>
        <p:txBody>
          <a:bodyPr vert="horz" lIns="91440" tIns="45720" rIns="91440" bIns="45720" rtlCol="0" anchor="t">
            <a:normAutofit fontScale="62500" lnSpcReduction="20000"/>
          </a:bodyPr>
          <a:lstStyle/>
          <a:p>
            <a:pPr marL="457200" indent="-457200" algn="r" rtl="1">
              <a:buFont typeface="Arial" panose="020B0604020202020204" pitchFamily="34" charset="0"/>
              <a:buChar char="•"/>
            </a:pPr>
            <a:r>
              <a:rPr lang="fa-IR" sz="2600" b="1" dirty="0">
                <a:solidFill>
                  <a:schemeClr val="accent3"/>
                </a:solidFill>
                <a:latin typeface="IRAN SansMobileNoEn" panose="020B0506030804020204" pitchFamily="34" charset="-78"/>
                <a:cs typeface="0 Nazanin" panose="00000400000000000000" pitchFamily="2" charset="-78"/>
              </a:rPr>
              <a:t>مقدمه و اهداف </a:t>
            </a:r>
            <a:endParaRPr lang="en-US" sz="2600" b="1" dirty="0">
              <a:solidFill>
                <a:schemeClr val="accent3"/>
              </a:solidFill>
              <a:latin typeface="IRAN SansMobileNoEn" panose="020B0506030804020204" pitchFamily="34" charset="-78"/>
              <a:cs typeface="0 Nazanin" panose="00000400000000000000" pitchFamily="2" charset="-78"/>
            </a:endParaRPr>
          </a:p>
          <a:p>
            <a:pPr marL="457200" indent="-457200" algn="r" rtl="1">
              <a:buFont typeface="Arial" panose="020B0604020202020204" pitchFamily="34" charset="0"/>
              <a:buChar char="•"/>
            </a:pPr>
            <a:r>
              <a:rPr lang="fa-IR" sz="2600" b="1" dirty="0">
                <a:latin typeface="IRAN SansMobileNoEn" panose="020B0506030804020204" pitchFamily="34" charset="-78"/>
                <a:cs typeface="0 Nazanin" panose="00000400000000000000" pitchFamily="2" charset="-78"/>
              </a:rPr>
              <a:t>کارآفرینی، فناوری و طرح فناوری</a:t>
            </a:r>
          </a:p>
          <a:p>
            <a:pPr marL="457200" indent="-457200" algn="r" rtl="1">
              <a:buFont typeface="Arial" panose="020B0604020202020204" pitchFamily="34" charset="0"/>
              <a:buChar char="•"/>
            </a:pPr>
            <a:r>
              <a:rPr lang="fa-IR" sz="2600" b="1" dirty="0">
                <a:latin typeface="IRAN SansMobileNoEn" panose="020B0506030804020204" pitchFamily="34" charset="-78"/>
                <a:cs typeface="0 Nazanin" panose="00000400000000000000" pitchFamily="2" charset="-78"/>
              </a:rPr>
              <a:t>سطوح آمادگی فناوری</a:t>
            </a:r>
            <a:endParaRPr lang="en-US" sz="2600" b="1" dirty="0">
              <a:latin typeface="IRAN SansMobileNoEn" panose="020B0506030804020204" pitchFamily="34" charset="-78"/>
              <a:cs typeface="0 Nazanin" panose="00000400000000000000" pitchFamily="2" charset="-78"/>
            </a:endParaRPr>
          </a:p>
          <a:p>
            <a:pPr marL="457200" indent="-457200" algn="r" rtl="1">
              <a:buFont typeface="Arial" panose="020B0604020202020204" pitchFamily="34" charset="0"/>
              <a:buChar char="•"/>
            </a:pPr>
            <a:r>
              <a:rPr lang="fa-IR" sz="2600" b="1" dirty="0">
                <a:latin typeface="IRAN SansMobileNoEn" panose="020B0506030804020204" pitchFamily="34" charset="-78"/>
                <a:cs typeface="0 Nazanin" panose="00000400000000000000" pitchFamily="2" charset="-78"/>
              </a:rPr>
              <a:t>انتخاب ایده فناورانه موفق</a:t>
            </a:r>
          </a:p>
          <a:p>
            <a:pPr marL="457200" indent="-457200" algn="r" rtl="1">
              <a:buFont typeface="Arial" panose="020B0604020202020204" pitchFamily="34" charset="0"/>
              <a:buChar char="•"/>
            </a:pPr>
            <a:r>
              <a:rPr lang="fa-IR" sz="2600" b="1" dirty="0">
                <a:solidFill>
                  <a:schemeClr val="accent3"/>
                </a:solidFill>
                <a:latin typeface="IRAN SansMobileNoEn" panose="020B0506030804020204" pitchFamily="34" charset="-78"/>
                <a:cs typeface="0 Nazanin" panose="00000400000000000000" pitchFamily="2" charset="-78"/>
              </a:rPr>
              <a:t>پروپوزال طرح فناوری</a:t>
            </a:r>
          </a:p>
          <a:p>
            <a:pPr marL="457200" indent="-457200" algn="r" rtl="1">
              <a:buFont typeface="Arial" panose="020B0604020202020204" pitchFamily="34" charset="0"/>
              <a:buChar char="•"/>
            </a:pPr>
            <a:r>
              <a:rPr lang="fa-IR" sz="2600" b="1" dirty="0">
                <a:solidFill>
                  <a:schemeClr val="accent3"/>
                </a:solidFill>
                <a:latin typeface="IRAN SansMobileNoEn" panose="020B0506030804020204" pitchFamily="34" charset="-78"/>
                <a:cs typeface="0 Nazanin" panose="00000400000000000000" pitchFamily="2" charset="-78"/>
              </a:rPr>
              <a:t>از ایده فناورانه تا تجاری سازی موفق (</a:t>
            </a:r>
            <a:r>
              <a:rPr lang="fa-IR" sz="2600" b="1" dirty="0">
                <a:solidFill>
                  <a:srgbClr val="FF0000"/>
                </a:solidFill>
                <a:latin typeface="IRAN SansMobileNoEn" panose="020B0506030804020204" pitchFamily="34" charset="-78"/>
                <a:cs typeface="0 Nazanin" panose="00000400000000000000" pitchFamily="2" charset="-78"/>
              </a:rPr>
              <a:t>تجربیات شخصی</a:t>
            </a:r>
            <a:r>
              <a:rPr lang="fa-IR" sz="2600" b="1" dirty="0">
                <a:solidFill>
                  <a:schemeClr val="accent3"/>
                </a:solidFill>
                <a:latin typeface="IRAN SansMobileNoEn" panose="020B0506030804020204" pitchFamily="34" charset="-78"/>
                <a:cs typeface="0 Nazanin" panose="00000400000000000000" pitchFamily="2" charset="-78"/>
              </a:rPr>
              <a:t>)</a:t>
            </a:r>
          </a:p>
          <a:p>
            <a:pPr marL="457200" indent="-457200" algn="r" rtl="1">
              <a:buFont typeface="Arial" panose="020B0604020202020204" pitchFamily="34" charset="0"/>
              <a:buChar char="•"/>
            </a:pPr>
            <a:r>
              <a:rPr lang="fa-IR" sz="2600" b="1" dirty="0">
                <a:solidFill>
                  <a:schemeClr val="accent3"/>
                </a:solidFill>
                <a:latin typeface="IRAN SansMobileNoEn" panose="020B0506030804020204" pitchFamily="34" charset="-78"/>
                <a:cs typeface="0 Nazanin" panose="00000400000000000000" pitchFamily="2" charset="-78"/>
              </a:rPr>
              <a:t>ثبت شرکت تجاری</a:t>
            </a:r>
          </a:p>
          <a:p>
            <a:pPr marL="457200" indent="-457200" algn="r" rtl="1">
              <a:buFont typeface="Arial" panose="020B0604020202020204" pitchFamily="34" charset="0"/>
              <a:buChar char="•"/>
            </a:pPr>
            <a:r>
              <a:rPr lang="fa-IR" sz="2600" b="1" dirty="0">
                <a:solidFill>
                  <a:schemeClr val="accent3"/>
                </a:solidFill>
                <a:latin typeface="IRAN SansMobileNoEn" panose="020B0506030804020204" pitchFamily="34" charset="-78"/>
                <a:cs typeface="0 Nazanin" panose="00000400000000000000" pitchFamily="2" charset="-78"/>
              </a:rPr>
              <a:t> پذیرش و استقرار واحدهای فناوری در دوره رشد</a:t>
            </a:r>
          </a:p>
          <a:p>
            <a:pPr marL="457200" indent="-457200" algn="r" rtl="1">
              <a:buFont typeface="Arial" panose="020B0604020202020204" pitchFamily="34" charset="0"/>
              <a:buChar char="•"/>
            </a:pPr>
            <a:r>
              <a:rPr lang="fa-IR" sz="2600" b="1" dirty="0">
                <a:solidFill>
                  <a:schemeClr val="accent3"/>
                </a:solidFill>
                <a:latin typeface="IRAN SansMobileNoEn" panose="020B0506030804020204" pitchFamily="34" charset="-78"/>
                <a:cs typeface="0 Nazanin" panose="00000400000000000000" pitchFamily="2" charset="-78"/>
              </a:rPr>
              <a:t>نحوه تکمیل اظهار نامه ثبت اختراع در اداره ی مالکیت معنوی</a:t>
            </a:r>
          </a:p>
          <a:p>
            <a:pPr marL="457200" indent="-457200" algn="r" rtl="1">
              <a:buFont typeface="Arial" panose="020B0604020202020204" pitchFamily="34" charset="0"/>
              <a:buChar char="•"/>
            </a:pPr>
            <a:r>
              <a:rPr lang="fa-IR" sz="2600" b="1" dirty="0">
                <a:latin typeface="IRAN SansMobileNoEn" panose="020B0506030804020204" pitchFamily="34" charset="-78"/>
                <a:cs typeface="0 Nazanin" panose="00000400000000000000" pitchFamily="2" charset="-78"/>
              </a:rPr>
              <a:t>اخذ مجوز از سازمان نانو مقیاس</a:t>
            </a:r>
          </a:p>
          <a:p>
            <a:pPr marL="457200" indent="-457200" algn="r" rtl="1">
              <a:buFont typeface="Arial" panose="020B0604020202020204" pitchFamily="34" charset="0"/>
              <a:buChar char="•"/>
            </a:pPr>
            <a:r>
              <a:rPr lang="fa-IR" sz="2600" b="1" dirty="0">
                <a:latin typeface="IRAN SansMobileNoEn" panose="020B0506030804020204" pitchFamily="34" charset="-78"/>
                <a:cs typeface="0 Nazanin" panose="00000400000000000000" pitchFamily="2" charset="-78"/>
              </a:rPr>
              <a:t>تشکیل پرونده در اداره کل تجهیزات پزشکی (پروانه تولید)</a:t>
            </a:r>
          </a:p>
          <a:p>
            <a:pPr marL="457200" indent="-457200" algn="r" rtl="1">
              <a:buFont typeface="Arial" panose="020B0604020202020204" pitchFamily="34" charset="0"/>
              <a:buChar char="•"/>
            </a:pPr>
            <a:r>
              <a:rPr lang="fa-IR" sz="2600" b="1" dirty="0">
                <a:latin typeface="IRAN SansMobileNoEn" panose="020B0506030804020204" pitchFamily="34" charset="-78"/>
                <a:cs typeface="0 Nazanin" panose="00000400000000000000" pitchFamily="2" charset="-78"/>
              </a:rPr>
              <a:t>شتاب دهنده ها</a:t>
            </a:r>
          </a:p>
          <a:p>
            <a:pPr marL="457200" indent="-457200" algn="r" rtl="1">
              <a:buFont typeface="Arial" panose="020B0604020202020204" pitchFamily="34" charset="0"/>
              <a:buChar char="•"/>
            </a:pPr>
            <a:r>
              <a:rPr lang="fa-IR" sz="2600" b="1" dirty="0">
                <a:latin typeface="IRAN SansMobileNoEn" panose="020B0506030804020204" pitchFamily="34" charset="-78"/>
                <a:cs typeface="0 Nazanin" panose="00000400000000000000" pitchFamily="2" charset="-78"/>
              </a:rPr>
              <a:t>عقد قرارداد رسمی با شرکت تولید کننده ی محصول نهایی</a:t>
            </a:r>
            <a:endParaRPr lang="fa-IR" sz="2400" b="1" dirty="0">
              <a:solidFill>
                <a:schemeClr val="accent3"/>
              </a:solidFill>
              <a:latin typeface="IRAN SansMobileNoEn" panose="020B0506030804020204" pitchFamily="34" charset="-78"/>
              <a:cs typeface="0 Nazanin" panose="00000400000000000000" pitchFamily="2" charset="-78"/>
            </a:endParaRP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4</a:t>
            </a:fld>
            <a:endParaRPr lang="en-US" dirty="0"/>
          </a:p>
        </p:txBody>
      </p:sp>
    </p:spTree>
    <p:extLst>
      <p:ext uri="{BB962C8B-B14F-4D97-AF65-F5344CB8AC3E}">
        <p14:creationId xmlns:p14="http://schemas.microsoft.com/office/powerpoint/2010/main" val="18595278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32512"/>
            <a:ext cx="10058400" cy="904847"/>
          </a:xfrm>
        </p:spPr>
        <p:txBody>
          <a:bodyPr>
            <a:normAutofit fontScale="90000"/>
          </a:bodyPr>
          <a:lstStyle/>
          <a:p>
            <a:r>
              <a:rPr lang="en-US" b="1" dirty="0">
                <a:effectLst>
                  <a:outerShdw blurRad="38100" dist="38100" dir="2700000" algn="tl">
                    <a:srgbClr val="000000">
                      <a:alpha val="43137"/>
                    </a:srgbClr>
                  </a:outerShdw>
                </a:effectLst>
              </a:rPr>
              <a:t>PATENTSCOPE</a:t>
            </a:r>
            <a:r>
              <a:rPr lang="en-US" dirty="0"/>
              <a:t> </a:t>
            </a:r>
            <a:br>
              <a:rPr lang="en-US" dirty="0"/>
            </a:br>
            <a:r>
              <a:rPr lang="en-US" sz="3600" dirty="0">
                <a:hlinkClick r:id="rId2"/>
              </a:rPr>
              <a:t>https://patentscope.wipo.int/search/en/search.jsf</a:t>
            </a:r>
            <a:br>
              <a:rPr lang="en-US" sz="3600" dirty="0"/>
            </a:br>
            <a:endParaRPr lang="en-US" sz="3600"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01254" y="1815153"/>
            <a:ext cx="9799435" cy="4067484"/>
          </a:xfrm>
          <a:prstGeom prst="rect">
            <a:avLst/>
          </a:prstGeom>
        </p:spPr>
      </p:pic>
      <p:pic>
        <p:nvPicPr>
          <p:cNvPr id="5" name="Content Placeholder 3"/>
          <p:cNvPicPr>
            <a:picLocks noChangeAspect="1"/>
          </p:cNvPicPr>
          <p:nvPr/>
        </p:nvPicPr>
        <p:blipFill>
          <a:blip r:embed="rId5"/>
          <a:stretch>
            <a:fillRect/>
          </a:stretch>
        </p:blipFill>
        <p:spPr>
          <a:xfrm>
            <a:off x="191069" y="2579428"/>
            <a:ext cx="1965278" cy="2813500"/>
          </a:xfrm>
          <a:prstGeom prst="rect">
            <a:avLst/>
          </a:prstGeom>
        </p:spPr>
      </p:pic>
      <p:sp>
        <p:nvSpPr>
          <p:cNvPr id="3" name="Footer Placeholder 2"/>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40</a:t>
            </a:fld>
            <a:endParaRPr lang="fa-IR"/>
          </a:p>
        </p:txBody>
      </p:sp>
    </p:spTree>
    <p:extLst>
      <p:ext uri="{BB962C8B-B14F-4D97-AF65-F5344CB8AC3E}">
        <p14:creationId xmlns:p14="http://schemas.microsoft.com/office/powerpoint/2010/main" val="1565519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63254" y="622693"/>
            <a:ext cx="11488022" cy="5681940"/>
          </a:xfrm>
          <a:prstGeom prst="rect">
            <a:avLst/>
          </a:prstGeom>
        </p:spPr>
      </p:pic>
      <p:sp>
        <p:nvSpPr>
          <p:cNvPr id="7" name="Oval 6"/>
          <p:cNvSpPr/>
          <p:nvPr/>
        </p:nvSpPr>
        <p:spPr>
          <a:xfrm>
            <a:off x="875672" y="1115796"/>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41</a:t>
            </a:fld>
            <a:endParaRPr lang="fa-IR"/>
          </a:p>
        </p:txBody>
      </p:sp>
    </p:spTree>
    <p:extLst>
      <p:ext uri="{BB962C8B-B14F-4D97-AF65-F5344CB8AC3E}">
        <p14:creationId xmlns:p14="http://schemas.microsoft.com/office/powerpoint/2010/main" val="3712553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0792" y="471848"/>
            <a:ext cx="11650267" cy="5936219"/>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42</a:t>
            </a:fld>
            <a:endParaRPr lang="fa-IR"/>
          </a:p>
        </p:txBody>
      </p:sp>
    </p:spTree>
    <p:extLst>
      <p:ext uri="{BB962C8B-B14F-4D97-AF65-F5344CB8AC3E}">
        <p14:creationId xmlns:p14="http://schemas.microsoft.com/office/powerpoint/2010/main" val="4173447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CA0E-0EBE-6D2F-F44F-DBB004FE9E06}"/>
              </a:ext>
            </a:extLst>
          </p:cNvPr>
          <p:cNvSpPr>
            <a:spLocks noGrp="1"/>
          </p:cNvSpPr>
          <p:nvPr>
            <p:ph type="title"/>
          </p:nvPr>
        </p:nvSpPr>
        <p:spPr/>
        <p:txBody>
          <a:bodyPr>
            <a:noAutofit/>
          </a:bodyPr>
          <a:lstStyle/>
          <a:p>
            <a:r>
              <a:rPr lang="en-US" sz="3600" dirty="0"/>
              <a:t>If there was a similar patent or product </a:t>
            </a:r>
            <a:br>
              <a:rPr lang="en-US" sz="3600" dirty="0"/>
            </a:br>
            <a:r>
              <a:rPr lang="en-US" sz="3600" dirty="0"/>
              <a:t>Can we keep our project? </a:t>
            </a:r>
          </a:p>
        </p:txBody>
      </p:sp>
      <p:sp>
        <p:nvSpPr>
          <p:cNvPr id="4" name="Footer Placeholder 3">
            <a:extLst>
              <a:ext uri="{FF2B5EF4-FFF2-40B4-BE49-F238E27FC236}">
                <a16:creationId xmlns:a16="http://schemas.microsoft.com/office/drawing/2014/main" id="{2C648440-7671-999D-66A9-E640984AC9F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0646169-31B2-9034-0999-EB65A774FE8C}"/>
              </a:ext>
            </a:extLst>
          </p:cNvPr>
          <p:cNvSpPr>
            <a:spLocks noGrp="1"/>
          </p:cNvSpPr>
          <p:nvPr>
            <p:ph type="sldNum" sz="quarter" idx="11"/>
          </p:nvPr>
        </p:nvSpPr>
        <p:spPr/>
        <p:txBody>
          <a:bodyPr/>
          <a:lstStyle/>
          <a:p>
            <a:fld id="{294A09A9-5501-47C1-A89A-A340965A2BE2}" type="slidenum">
              <a:rPr lang="en-US" smtClean="0"/>
              <a:pPr/>
              <a:t>43</a:t>
            </a:fld>
            <a:endParaRPr lang="en-US" dirty="0"/>
          </a:p>
        </p:txBody>
      </p:sp>
      <p:pic>
        <p:nvPicPr>
          <p:cNvPr id="6"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838200" y="3526922"/>
            <a:ext cx="10515600" cy="2237183"/>
          </a:xfrm>
          <a:prstGeom prst="rect">
            <a:avLst/>
          </a:prstGeom>
        </p:spPr>
      </p:pic>
    </p:spTree>
    <p:extLst>
      <p:ext uri="{BB962C8B-B14F-4D97-AF65-F5344CB8AC3E}">
        <p14:creationId xmlns:p14="http://schemas.microsoft.com/office/powerpoint/2010/main" val="2117636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392" y="5515936"/>
            <a:ext cx="10058400" cy="736979"/>
          </a:xfrm>
        </p:spPr>
        <p:txBody>
          <a:bodyPr>
            <a:normAutofit/>
          </a:bodyPr>
          <a:lstStyle/>
          <a:p>
            <a:pPr algn="r"/>
            <a:r>
              <a:rPr lang="fa-IR" sz="2000" dirty="0">
                <a:solidFill>
                  <a:schemeClr val="tx1"/>
                </a:solidFill>
                <a:cs typeface="B Nazanin" panose="00000400000000000000" pitchFamily="2" charset="-78"/>
              </a:rPr>
              <a:t>اگر بر اساس عنوان سرچ کنید معمولا نتایجی فراهم نمی شود مگر عنوان کامل و دقیق را در فیلد وارد کنید</a:t>
            </a:r>
            <a:br>
              <a:rPr lang="fa-IR" sz="2000" dirty="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896361" y="481474"/>
            <a:ext cx="10316122" cy="4931027"/>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44</a:t>
            </a:fld>
            <a:endParaRPr lang="fa-IR"/>
          </a:p>
        </p:txBody>
      </p:sp>
    </p:spTree>
    <p:extLst>
      <p:ext uri="{BB962C8B-B14F-4D97-AF65-F5344CB8AC3E}">
        <p14:creationId xmlns:p14="http://schemas.microsoft.com/office/powerpoint/2010/main" val="3814735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B10D-DAC4-8765-B719-7888F675506F}"/>
              </a:ext>
            </a:extLst>
          </p:cNvPr>
          <p:cNvSpPr>
            <a:spLocks noGrp="1"/>
          </p:cNvSpPr>
          <p:nvPr>
            <p:ph type="title"/>
          </p:nvPr>
        </p:nvSpPr>
        <p:spPr/>
        <p:txBody>
          <a:bodyPr/>
          <a:lstStyle/>
          <a:p>
            <a:r>
              <a:rPr lang="fa-IR" b="1" dirty="0">
                <a:cs typeface="0 Nazanin" panose="00000400000000000000" pitchFamily="2" charset="-78"/>
              </a:rPr>
              <a:t>بررسی متون </a:t>
            </a:r>
            <a:endParaRPr lang="en-US" b="1" dirty="0">
              <a:cs typeface="0 Nazanin" panose="00000400000000000000" pitchFamily="2" charset="-78"/>
            </a:endParaRPr>
          </a:p>
        </p:txBody>
      </p:sp>
      <p:sp>
        <p:nvSpPr>
          <p:cNvPr id="3" name="Content Placeholder 2">
            <a:extLst>
              <a:ext uri="{FF2B5EF4-FFF2-40B4-BE49-F238E27FC236}">
                <a16:creationId xmlns:a16="http://schemas.microsoft.com/office/drawing/2014/main" id="{FF352BE1-ADF7-8EFC-B6AD-36AF2390FF04}"/>
              </a:ext>
            </a:extLst>
          </p:cNvPr>
          <p:cNvSpPr>
            <a:spLocks noGrp="1"/>
          </p:cNvSpPr>
          <p:nvPr>
            <p:ph idx="1"/>
          </p:nvPr>
        </p:nvSpPr>
        <p:spPr>
          <a:xfrm>
            <a:off x="1748027" y="2651760"/>
            <a:ext cx="8695943" cy="2697480"/>
          </a:xfrm>
        </p:spPr>
        <p:txBody>
          <a:bodyPr/>
          <a:lstStyle/>
          <a:p>
            <a:pPr algn="just" rtl="1"/>
            <a:r>
              <a:rPr lang="en-US" dirty="0"/>
              <a:t>  </a:t>
            </a:r>
            <a:r>
              <a:rPr lang="en-US" dirty="0">
                <a:highlight>
                  <a:srgbClr val="FFFF00"/>
                </a:highlight>
                <a:cs typeface="0 Nazanin" panose="00000400000000000000" pitchFamily="2" charset="-78"/>
              </a:rPr>
              <a:t>Chandru Chandrasekaran  </a:t>
            </a:r>
            <a:r>
              <a:rPr lang="fa-IR" dirty="0">
                <a:cs typeface="0 Nazanin" panose="00000400000000000000" pitchFamily="2" charset="-78"/>
              </a:rPr>
              <a:t>و همکارانش در سال 2022 اقدام به تهیه حامل های دارویی متخلخل حاوی فلزات اکسید شده و یک پوشش پلی مر با عنوان  </a:t>
            </a:r>
            <a:r>
              <a:rPr lang="en-US" dirty="0">
                <a:cs typeface="0 Nazanin" panose="00000400000000000000" pitchFamily="2" charset="-78"/>
              </a:rPr>
              <a:t>Medical devices comprising a porous metal oxide or metal material and a polymer coating for delivering therapeutic agents </a:t>
            </a:r>
            <a:r>
              <a:rPr lang="fa-IR" dirty="0">
                <a:cs typeface="0 Nazanin" panose="00000400000000000000" pitchFamily="2" charset="-78"/>
              </a:rPr>
              <a:t>نمودند. این اختراع به طور کلی یک وسیله پزشکی مانند استنت داخل عروقی بود که برای حمل  یک دارو به داخل بافت بدن بیمار استفاده می شود.   به ویژه ، این اختراع مربوط به یک وسیله پزشکی است که دارای یک اکسید فلزی یا مواد فلزی با تعداد زیادی منافذ در آن است که روی سطح دستگاه پزشکی قرار گرفته و یک پلیمر در فلز اکسید یا مواد فلزی پوشش داده شده است</a:t>
            </a:r>
            <a:r>
              <a:rPr lang="en-US" dirty="0">
                <a:cs typeface="0 Nazanin" panose="00000400000000000000" pitchFamily="2" charset="-78"/>
              </a:rPr>
              <a:t> </a:t>
            </a:r>
            <a:r>
              <a:rPr lang="fa-IR" dirty="0">
                <a:cs typeface="0 Nazanin" panose="00000400000000000000" pitchFamily="2" charset="-78"/>
              </a:rPr>
              <a:t>(13) .</a:t>
            </a:r>
          </a:p>
          <a:p>
            <a:endParaRPr lang="en-US" dirty="0"/>
          </a:p>
        </p:txBody>
      </p:sp>
      <p:sp>
        <p:nvSpPr>
          <p:cNvPr id="4" name="Footer Placeholder 3">
            <a:extLst>
              <a:ext uri="{FF2B5EF4-FFF2-40B4-BE49-F238E27FC236}">
                <a16:creationId xmlns:a16="http://schemas.microsoft.com/office/drawing/2014/main" id="{8F09F724-B2E8-F2D0-DD9C-88641765721C}"/>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CB607FA-64A7-794F-C67B-2BD36B5746F7}"/>
              </a:ext>
            </a:extLst>
          </p:cNvPr>
          <p:cNvSpPr>
            <a:spLocks noGrp="1"/>
          </p:cNvSpPr>
          <p:nvPr>
            <p:ph type="sldNum" sz="quarter" idx="11"/>
          </p:nvPr>
        </p:nvSpPr>
        <p:spPr/>
        <p:txBody>
          <a:bodyPr/>
          <a:lstStyle/>
          <a:p>
            <a:fld id="{294A09A9-5501-47C1-A89A-A340965A2BE2}" type="slidenum">
              <a:rPr lang="en-US" smtClean="0"/>
              <a:pPr/>
              <a:t>45</a:t>
            </a:fld>
            <a:endParaRPr lang="en-US" dirty="0"/>
          </a:p>
        </p:txBody>
      </p:sp>
    </p:spTree>
    <p:extLst>
      <p:ext uri="{BB962C8B-B14F-4D97-AF65-F5344CB8AC3E}">
        <p14:creationId xmlns:p14="http://schemas.microsoft.com/office/powerpoint/2010/main" val="3764169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0260" y="450376"/>
            <a:ext cx="10478530" cy="5905973"/>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46</a:t>
            </a:fld>
            <a:endParaRPr lang="fa-IR"/>
          </a:p>
        </p:txBody>
      </p:sp>
      <p:sp>
        <p:nvSpPr>
          <p:cNvPr id="2" name="Rectangle 1">
            <a:extLst>
              <a:ext uri="{FF2B5EF4-FFF2-40B4-BE49-F238E27FC236}">
                <a16:creationId xmlns:a16="http://schemas.microsoft.com/office/drawing/2014/main" id="{D1AC56B5-B85D-0933-D382-4024ACFE65F8}"/>
              </a:ext>
            </a:extLst>
          </p:cNvPr>
          <p:cNvSpPr/>
          <p:nvPr/>
        </p:nvSpPr>
        <p:spPr>
          <a:xfrm>
            <a:off x="2286000" y="738554"/>
            <a:ext cx="7291754" cy="5861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458470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1A2C-6823-3766-0500-D8A9096D6191}"/>
              </a:ext>
            </a:extLst>
          </p:cNvPr>
          <p:cNvSpPr>
            <a:spLocks noGrp="1"/>
          </p:cNvSpPr>
          <p:nvPr>
            <p:ph type="title"/>
          </p:nvPr>
        </p:nvSpPr>
        <p:spPr/>
        <p:txBody>
          <a:bodyPr>
            <a:normAutofit fontScale="90000"/>
          </a:bodyPr>
          <a:lstStyle/>
          <a:p>
            <a:br>
              <a:rPr lang="en-US" b="1" dirty="0">
                <a:solidFill>
                  <a:srgbClr val="00B0F0"/>
                </a:solidFill>
                <a:cs typeface="B Nazanin" panose="00000400000000000000" pitchFamily="2" charset="-78"/>
              </a:rPr>
            </a:br>
            <a:r>
              <a:rPr lang="ar-SA" b="1" dirty="0">
                <a:solidFill>
                  <a:srgbClr val="00B0F0"/>
                </a:solidFill>
                <a:cs typeface="B Nazanin" panose="00000400000000000000" pitchFamily="2" charset="-78"/>
              </a:rPr>
              <a:t>قسمت سوم ـ اطلاعات مربوط به طرح</a:t>
            </a:r>
            <a:br>
              <a:rPr lang="fa-IR" b="1" dirty="0">
                <a:solidFill>
                  <a:srgbClr val="00B0F0"/>
                </a:solidFill>
                <a:cs typeface="B Nazanin" panose="00000400000000000000" pitchFamily="2" charset="-78"/>
              </a:rPr>
            </a:br>
            <a:endParaRPr lang="en-US" dirty="0"/>
          </a:p>
        </p:txBody>
      </p:sp>
      <p:sp>
        <p:nvSpPr>
          <p:cNvPr id="3" name="Content Placeholder 2">
            <a:extLst>
              <a:ext uri="{FF2B5EF4-FFF2-40B4-BE49-F238E27FC236}">
                <a16:creationId xmlns:a16="http://schemas.microsoft.com/office/drawing/2014/main" id="{CADD500B-367B-578D-A387-6926A3F4FAF9}"/>
              </a:ext>
            </a:extLst>
          </p:cNvPr>
          <p:cNvSpPr>
            <a:spLocks noGrp="1"/>
          </p:cNvSpPr>
          <p:nvPr>
            <p:ph idx="1"/>
          </p:nvPr>
        </p:nvSpPr>
        <p:spPr/>
        <p:txBody>
          <a:bodyPr>
            <a:normAutofit fontScale="92500" lnSpcReduction="10000"/>
          </a:bodyPr>
          <a:lstStyle/>
          <a:p>
            <a:pPr algn="just" rtl="1"/>
            <a:r>
              <a:rPr lang="ar-SA" sz="2800" b="1" dirty="0">
                <a:cs typeface="B Nazanin" panose="00000400000000000000" pitchFamily="2" charset="-78"/>
              </a:rPr>
              <a:t>در مورد نوآورانه بودن ايده / زمينه‌كاري و يا كپي نمونه خارجي/ داخلي بودن آن توضيح دهيد .</a:t>
            </a:r>
            <a:endParaRPr lang="en-US" sz="2800" b="1" dirty="0">
              <a:cs typeface="B Nazanin" panose="00000400000000000000" pitchFamily="2" charset="-78"/>
            </a:endParaRPr>
          </a:p>
          <a:p>
            <a:pPr algn="just" rtl="1"/>
            <a:r>
              <a:rPr lang="ar-SA" sz="2800" dirty="0">
                <a:cs typeface="B Nazanin" panose="00000400000000000000" pitchFamily="2" charset="-78"/>
              </a:rPr>
              <a:t>این محصول جهت </a:t>
            </a:r>
            <a:r>
              <a:rPr lang="fa-IR" sz="2800" dirty="0">
                <a:cs typeface="B Nazanin" panose="00000400000000000000" pitchFamily="2" charset="-78"/>
              </a:rPr>
              <a:t>پایش سطح باقیمانده کلر آزاد به عنوان پارامتر بهداشتی </a:t>
            </a:r>
            <a:r>
              <a:rPr lang="ar-SA" sz="2800" dirty="0">
                <a:cs typeface="B Nazanin" panose="00000400000000000000" pitchFamily="2" charset="-78"/>
              </a:rPr>
              <a:t>کاهش میکروبی در آّب آشامیدنی و استخرها مورد استفاده قرار می­گیرید. امروز به دلیل استفاده گسترده از این کیت ها در کشور در </a:t>
            </a:r>
            <a:r>
              <a:rPr lang="ar-SA" sz="2800" dirty="0">
                <a:highlight>
                  <a:srgbClr val="FFFF00"/>
                </a:highlight>
                <a:cs typeface="B Nazanin" panose="00000400000000000000" pitchFamily="2" charset="-78"/>
              </a:rPr>
              <a:t>شرکت های آب و فاضلاب </a:t>
            </a:r>
            <a:r>
              <a:rPr lang="ar-SA" sz="2800" dirty="0">
                <a:cs typeface="B Nazanin" panose="00000400000000000000" pitchFamily="2" charset="-78"/>
              </a:rPr>
              <a:t>و </a:t>
            </a:r>
            <a:r>
              <a:rPr lang="ar-SA" sz="2800" dirty="0">
                <a:highlight>
                  <a:srgbClr val="FFFF00"/>
                </a:highlight>
                <a:cs typeface="B Nazanin" panose="00000400000000000000" pitchFamily="2" charset="-78"/>
              </a:rPr>
              <a:t>معاونتهای بهداشتی </a:t>
            </a:r>
            <a:r>
              <a:rPr lang="ar-SA" sz="2800" dirty="0">
                <a:cs typeface="B Nazanin" panose="00000400000000000000" pitchFamily="2" charset="-78"/>
              </a:rPr>
              <a:t>و مصرفی بودن قرص های آن و ضرورت پایش سلامت آب، بایستی پیوسته قرص مصرفی آن تهیه گردد. مشکلات عدیده در تهیه این قرص ها به دلیل تحریم ها باعث افزایش قیمت آن و در نتیجه خروج مقادیر زیادی ارز از کشور شده است. به همین دلیل به صورت خیلی محدود سعی در تهیه مواد این قرص بصورت فله و مصرف بصورت پودری شده است. هدف از این طرح فناوری </a:t>
            </a:r>
            <a:r>
              <a:rPr lang="ar-SA" sz="2800" dirty="0">
                <a:highlight>
                  <a:srgbClr val="FFFF00"/>
                </a:highlight>
                <a:cs typeface="B Nazanin" panose="00000400000000000000" pitchFamily="2" charset="-78"/>
              </a:rPr>
              <a:t>ساخت قرص </a:t>
            </a:r>
            <a:r>
              <a:rPr lang="en-US" sz="2800" dirty="0">
                <a:highlight>
                  <a:srgbClr val="FFFF00"/>
                </a:highlight>
                <a:cs typeface="B Nazanin" panose="00000400000000000000" pitchFamily="2" charset="-78"/>
              </a:rPr>
              <a:t>DPD </a:t>
            </a:r>
            <a:r>
              <a:rPr lang="ar-SA" sz="2800" dirty="0">
                <a:highlight>
                  <a:srgbClr val="FFFF00"/>
                </a:highlight>
                <a:cs typeface="B Nazanin" panose="00000400000000000000" pitchFamily="2" charset="-78"/>
              </a:rPr>
              <a:t>و در نهایت بومی سازی  ساخت کیت </a:t>
            </a:r>
            <a:r>
              <a:rPr lang="ar-SA" sz="2800" dirty="0">
                <a:cs typeface="B Nazanin" panose="00000400000000000000" pitchFamily="2" charset="-78"/>
              </a:rPr>
              <a:t>خواهد بود.</a:t>
            </a:r>
            <a:endParaRPr lang="en-US" sz="2800" dirty="0">
              <a:cs typeface="B Nazanin" panose="00000400000000000000" pitchFamily="2" charset="-78"/>
            </a:endParaRPr>
          </a:p>
          <a:p>
            <a:endParaRPr lang="en-US" dirty="0"/>
          </a:p>
        </p:txBody>
      </p:sp>
      <p:sp>
        <p:nvSpPr>
          <p:cNvPr id="4" name="Footer Placeholder 3">
            <a:extLst>
              <a:ext uri="{FF2B5EF4-FFF2-40B4-BE49-F238E27FC236}">
                <a16:creationId xmlns:a16="http://schemas.microsoft.com/office/drawing/2014/main" id="{87A632BA-2ADD-3A5A-1572-74F75A33087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353932CD-5100-F810-6E1E-EBD4A2F9BCB1}"/>
              </a:ext>
            </a:extLst>
          </p:cNvPr>
          <p:cNvSpPr>
            <a:spLocks noGrp="1"/>
          </p:cNvSpPr>
          <p:nvPr>
            <p:ph type="sldNum" sz="quarter" idx="11"/>
          </p:nvPr>
        </p:nvSpPr>
        <p:spPr/>
        <p:txBody>
          <a:bodyPr/>
          <a:lstStyle/>
          <a:p>
            <a:fld id="{294A09A9-5501-47C1-A89A-A340965A2BE2}" type="slidenum">
              <a:rPr lang="en-US" smtClean="0"/>
              <a:pPr/>
              <a:t>47</a:t>
            </a:fld>
            <a:endParaRPr lang="en-US" dirty="0"/>
          </a:p>
        </p:txBody>
      </p:sp>
    </p:spTree>
    <p:extLst>
      <p:ext uri="{BB962C8B-B14F-4D97-AF65-F5344CB8AC3E}">
        <p14:creationId xmlns:p14="http://schemas.microsoft.com/office/powerpoint/2010/main" val="2686335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7AD4-AF61-C342-981F-E74409007159}"/>
              </a:ext>
            </a:extLst>
          </p:cNvPr>
          <p:cNvSpPr>
            <a:spLocks noGrp="1"/>
          </p:cNvSpPr>
          <p:nvPr>
            <p:ph type="title"/>
          </p:nvPr>
        </p:nvSpPr>
        <p:spPr/>
        <p:txBody>
          <a:bodyPr/>
          <a:lstStyle/>
          <a:p>
            <a:r>
              <a:rPr lang="fa-IR" b="1" dirty="0">
                <a:cs typeface="0 Nazanin" panose="00000400000000000000" pitchFamily="2" charset="-78"/>
              </a:rPr>
              <a:t>مشخصات همکاران اصلی طرح</a:t>
            </a:r>
            <a:endParaRPr lang="en-US" b="1" dirty="0">
              <a:cs typeface="0 Nazanin" panose="00000400000000000000" pitchFamily="2" charset="-78"/>
            </a:endParaRPr>
          </a:p>
        </p:txBody>
      </p:sp>
      <p:sp>
        <p:nvSpPr>
          <p:cNvPr id="3" name="Content Placeholder 2">
            <a:extLst>
              <a:ext uri="{FF2B5EF4-FFF2-40B4-BE49-F238E27FC236}">
                <a16:creationId xmlns:a16="http://schemas.microsoft.com/office/drawing/2014/main" id="{05CD9C73-1548-8231-DF5C-6A45CF7DF1E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6AE11982-9441-F185-2D5A-2CC9984615EB}"/>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6E141C5-60F4-6A0E-47C2-336F4A2DEFD2}"/>
              </a:ext>
            </a:extLst>
          </p:cNvPr>
          <p:cNvSpPr>
            <a:spLocks noGrp="1"/>
          </p:cNvSpPr>
          <p:nvPr>
            <p:ph type="sldNum" sz="quarter" idx="11"/>
          </p:nvPr>
        </p:nvSpPr>
        <p:spPr/>
        <p:txBody>
          <a:bodyPr/>
          <a:lstStyle/>
          <a:p>
            <a:fld id="{294A09A9-5501-47C1-A89A-A340965A2BE2}" type="slidenum">
              <a:rPr lang="en-US" smtClean="0"/>
              <a:pPr/>
              <a:t>48</a:t>
            </a:fld>
            <a:endParaRPr lang="en-US" dirty="0"/>
          </a:p>
        </p:txBody>
      </p:sp>
      <p:pic>
        <p:nvPicPr>
          <p:cNvPr id="6" name="Content Placeholder 3">
            <a:extLst>
              <a:ext uri="{FF2B5EF4-FFF2-40B4-BE49-F238E27FC236}">
                <a16:creationId xmlns:a16="http://schemas.microsoft.com/office/drawing/2014/main" id="{980DDCE3-D2C8-0023-D454-072008DDA8BB}"/>
              </a:ext>
            </a:extLst>
          </p:cNvPr>
          <p:cNvPicPr>
            <a:picLocks noChangeAspect="1"/>
          </p:cNvPicPr>
          <p:nvPr/>
        </p:nvPicPr>
        <p:blipFill rotWithShape="1">
          <a:blip r:embed="rId2"/>
          <a:srcRect l="2715" t="7650" r="3326" b="21598"/>
          <a:stretch/>
        </p:blipFill>
        <p:spPr>
          <a:xfrm>
            <a:off x="2060331" y="3108618"/>
            <a:ext cx="8071338" cy="3203986"/>
          </a:xfrm>
          <a:prstGeom prst="rect">
            <a:avLst/>
          </a:prstGeom>
        </p:spPr>
      </p:pic>
    </p:spTree>
    <p:extLst>
      <p:ext uri="{BB962C8B-B14F-4D97-AF65-F5344CB8AC3E}">
        <p14:creationId xmlns:p14="http://schemas.microsoft.com/office/powerpoint/2010/main" val="4037740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CB3C-45D6-8824-793C-9E2C8B3FA697}"/>
              </a:ext>
            </a:extLst>
          </p:cNvPr>
          <p:cNvSpPr>
            <a:spLocks noGrp="1"/>
          </p:cNvSpPr>
          <p:nvPr>
            <p:ph type="title"/>
          </p:nvPr>
        </p:nvSpPr>
        <p:spPr/>
        <p:txBody>
          <a:bodyPr/>
          <a:lstStyle/>
          <a:p>
            <a:r>
              <a:rPr lang="fa-IR" b="1" dirty="0">
                <a:cs typeface="0 Nazanin" panose="00000400000000000000" pitchFamily="2" charset="-78"/>
              </a:rPr>
              <a:t>روش اجرای طرح همراه با نقشه اجرایی </a:t>
            </a:r>
            <a:endParaRPr lang="en-US" b="1" dirty="0">
              <a:cs typeface="0 Nazanin" panose="00000400000000000000" pitchFamily="2" charset="-78"/>
            </a:endParaRPr>
          </a:p>
        </p:txBody>
      </p:sp>
      <p:sp>
        <p:nvSpPr>
          <p:cNvPr id="3" name="Footer Placeholder 2">
            <a:extLst>
              <a:ext uri="{FF2B5EF4-FFF2-40B4-BE49-F238E27FC236}">
                <a16:creationId xmlns:a16="http://schemas.microsoft.com/office/drawing/2014/main" id="{C7CE447E-F1C9-B2F3-88A6-9669F45021C0}"/>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DB20DCCF-A669-E6BD-44B5-22139743BEAF}"/>
              </a:ext>
            </a:extLst>
          </p:cNvPr>
          <p:cNvSpPr>
            <a:spLocks noGrp="1"/>
          </p:cNvSpPr>
          <p:nvPr>
            <p:ph type="sldNum" sz="quarter" idx="11"/>
          </p:nvPr>
        </p:nvSpPr>
        <p:spPr/>
        <p:txBody>
          <a:bodyPr/>
          <a:lstStyle/>
          <a:p>
            <a:fld id="{294A09A9-5501-47C1-A89A-A340965A2BE2}" type="slidenum">
              <a:rPr lang="en-US" smtClean="0"/>
              <a:pPr/>
              <a:t>49</a:t>
            </a:fld>
            <a:endParaRPr lang="en-US" dirty="0"/>
          </a:p>
        </p:txBody>
      </p:sp>
      <p:sp>
        <p:nvSpPr>
          <p:cNvPr id="5" name="Content Placeholder 4">
            <a:extLst>
              <a:ext uri="{FF2B5EF4-FFF2-40B4-BE49-F238E27FC236}">
                <a16:creationId xmlns:a16="http://schemas.microsoft.com/office/drawing/2014/main" id="{7CC85BF9-E195-0E5C-4A99-C8BB5A4D6073}"/>
              </a:ext>
            </a:extLst>
          </p:cNvPr>
          <p:cNvSpPr>
            <a:spLocks noGrp="1"/>
          </p:cNvSpPr>
          <p:nvPr>
            <p:ph sz="quarter" idx="12"/>
          </p:nvPr>
        </p:nvSpPr>
        <p:spPr>
          <a:xfrm>
            <a:off x="381000" y="2615184"/>
            <a:ext cx="11095892" cy="3861816"/>
          </a:xfrm>
        </p:spPr>
        <p:txBody>
          <a:bodyPr>
            <a:normAutofit fontScale="25000" lnSpcReduction="20000"/>
          </a:bodyPr>
          <a:lstStyle/>
          <a:p>
            <a:pPr algn="r" rtl="1">
              <a:lnSpc>
                <a:spcPct val="200000"/>
              </a:lnSpc>
            </a:pPr>
            <a:r>
              <a:rPr lang="fa-IR" sz="9600" b="1" dirty="0">
                <a:solidFill>
                  <a:schemeClr val="tx1"/>
                </a:solidFill>
                <a:cs typeface="B Nazanin" panose="00000400000000000000" pitchFamily="2" charset="-78"/>
              </a:rPr>
              <a:t>مطالب به صورت کلی عنوان شود.</a:t>
            </a:r>
          </a:p>
          <a:p>
            <a:pPr algn="r" rtl="1">
              <a:lnSpc>
                <a:spcPct val="200000"/>
              </a:lnSpc>
            </a:pPr>
            <a:r>
              <a:rPr lang="fa-IR" sz="9600" b="1" dirty="0">
                <a:solidFill>
                  <a:schemeClr val="tx1"/>
                </a:solidFill>
                <a:cs typeface="B Nazanin" panose="00000400000000000000" pitchFamily="2" charset="-78"/>
              </a:rPr>
              <a:t>می توانید تکنیک های که نوآوری کار شما هست را به طور خلاصه عنوان کنید.</a:t>
            </a:r>
          </a:p>
          <a:p>
            <a:pPr algn="r" rtl="1">
              <a:lnSpc>
                <a:spcPct val="200000"/>
              </a:lnSpc>
            </a:pPr>
            <a:r>
              <a:rPr lang="fa-IR" sz="9600" b="1" dirty="0">
                <a:solidFill>
                  <a:schemeClr val="tx1"/>
                </a:solidFill>
                <a:cs typeface="B Nazanin" panose="00000400000000000000" pitchFamily="2" charset="-78"/>
              </a:rPr>
              <a:t>مستند سازی و سایت دهی حائز اهمیت است. </a:t>
            </a:r>
          </a:p>
          <a:p>
            <a:pPr algn="r" rtl="1">
              <a:lnSpc>
                <a:spcPct val="200000"/>
              </a:lnSpc>
            </a:pPr>
            <a:r>
              <a:rPr lang="fa-IR" sz="9600" b="1" dirty="0">
                <a:solidFill>
                  <a:schemeClr val="tx1"/>
                </a:solidFill>
                <a:cs typeface="B Nazanin" panose="00000400000000000000" pitchFamily="2" charset="-78"/>
              </a:rPr>
              <a:t>بر خلاف پروپوزال های معمول در پروپوزال فناورانه، ممکن است شخص بر اساس تجربه، تکنیکی یا روشی را عملی سازد که نتوان منبعی را ذکر نمود. </a:t>
            </a:r>
          </a:p>
          <a:p>
            <a:pPr algn="r" rtl="1"/>
            <a:endParaRPr lang="en-US" dirty="0"/>
          </a:p>
        </p:txBody>
      </p:sp>
    </p:spTree>
    <p:extLst>
      <p:ext uri="{BB962C8B-B14F-4D97-AF65-F5344CB8AC3E}">
        <p14:creationId xmlns:p14="http://schemas.microsoft.com/office/powerpoint/2010/main" val="190322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197096"/>
            <a:ext cx="9884664" cy="731520"/>
          </a:xfrm>
        </p:spPr>
        <p:txBody>
          <a:bodyPr/>
          <a:lstStyle/>
          <a:p>
            <a:r>
              <a:rPr lang="fa-IR" dirty="0">
                <a:latin typeface="IRAN SansMobileNoEn" panose="020B0506030804020204" pitchFamily="34" charset="-78"/>
                <a:cs typeface="0 Nazanin" panose="00000400000000000000" pitchFamily="2" charset="-78"/>
              </a:rPr>
              <a:t>مقدمه و اهداف </a:t>
            </a:r>
          </a:p>
        </p:txBody>
      </p:sp>
    </p:spTree>
    <p:extLst>
      <p:ext uri="{BB962C8B-B14F-4D97-AF65-F5344CB8AC3E}">
        <p14:creationId xmlns:p14="http://schemas.microsoft.com/office/powerpoint/2010/main" val="4182522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09585" y="357738"/>
            <a:ext cx="9572830" cy="6284609"/>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a:xfrm>
            <a:off x="9900458" y="6459785"/>
            <a:ext cx="1312025" cy="365125"/>
          </a:xfrm>
          <a:prstGeom prst="rect">
            <a:avLst/>
          </a:prstGeom>
        </p:spPr>
        <p:txBody>
          <a:bodyPr vert="horz" lIns="91440" tIns="45720" rIns="91440" bIns="45720" rtlCol="0" anchor="ctr"/>
          <a:lstStyle>
            <a:defPPr>
              <a:defRPr lang="fa-IR"/>
            </a:defPPr>
            <a:lvl1pPr marL="0" algn="r" defTabSz="914400" rtl="1" eaLnBrk="1" latinLnBrk="0" hangingPunct="1">
              <a:defRPr sz="1050" kern="1200">
                <a:solidFill>
                  <a:srgbClr val="FFFFFF"/>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fld id="{91EB0A77-6E8D-4891-8989-23436C968136}" type="slidenum">
              <a:rPr lang="fa-IR" smtClean="0"/>
              <a:pPr/>
              <a:t>50</a:t>
            </a:fld>
            <a:endParaRPr lang="fa-IR"/>
          </a:p>
        </p:txBody>
      </p:sp>
    </p:spTree>
    <p:extLst>
      <p:ext uri="{BB962C8B-B14F-4D97-AF65-F5344CB8AC3E}">
        <p14:creationId xmlns:p14="http://schemas.microsoft.com/office/powerpoint/2010/main" val="1817957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6A01-1D8C-E82D-69CE-C1BEA5E0330D}"/>
              </a:ext>
            </a:extLst>
          </p:cNvPr>
          <p:cNvSpPr>
            <a:spLocks noGrp="1"/>
          </p:cNvSpPr>
          <p:nvPr>
            <p:ph type="title"/>
          </p:nvPr>
        </p:nvSpPr>
        <p:spPr/>
        <p:txBody>
          <a:bodyPr/>
          <a:lstStyle/>
          <a:p>
            <a:r>
              <a:rPr lang="fa-IR" b="1" dirty="0">
                <a:latin typeface="IRAN SansMobileNoEn" panose="020B0506030804020204" pitchFamily="34" charset="-78"/>
                <a:ea typeface="Baskerville" panose="02020502070401020303" pitchFamily="18" charset="0"/>
                <a:cs typeface="0 Nazanin" panose="00000400000000000000" pitchFamily="2" charset="-78"/>
              </a:rPr>
              <a:t>از ایده فناورانه تا تجاری سازی</a:t>
            </a:r>
            <a:endParaRPr lang="en-US" b="1" dirty="0">
              <a:latin typeface="IRAN SansMobileNoEn" panose="020B0506030804020204" pitchFamily="34" charset="-78"/>
              <a:cs typeface="0 Nazanin" panose="00000400000000000000" pitchFamily="2" charset="-78"/>
            </a:endParaRPr>
          </a:p>
        </p:txBody>
      </p:sp>
      <p:sp>
        <p:nvSpPr>
          <p:cNvPr id="3" name="Footer Placeholder 2">
            <a:extLst>
              <a:ext uri="{FF2B5EF4-FFF2-40B4-BE49-F238E27FC236}">
                <a16:creationId xmlns:a16="http://schemas.microsoft.com/office/drawing/2014/main" id="{21137959-7D1F-FBB7-5094-07715179487F}"/>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a:lstStyle/>
          <a:p>
            <a:fld id="{294A09A9-5501-47C1-A89A-A340965A2BE2}" type="slidenum">
              <a:rPr lang="en-US" smtClean="0"/>
              <a:pPr/>
              <a:t>51</a:t>
            </a:fld>
            <a:endParaRPr lang="en-US" dirty="0"/>
          </a:p>
        </p:txBody>
      </p:sp>
      <p:graphicFrame>
        <p:nvGraphicFramePr>
          <p:cNvPr id="7" name="Diagram 2" descr="Timeline">
            <a:extLst>
              <a:ext uri="{FF2B5EF4-FFF2-40B4-BE49-F238E27FC236}">
                <a16:creationId xmlns:a16="http://schemas.microsoft.com/office/drawing/2014/main" id="{1A75E301-F81B-604F-0C9B-A25BF04F0642}"/>
              </a:ext>
            </a:extLst>
          </p:cNvPr>
          <p:cNvGraphicFramePr>
            <a:graphicFrameLocks noGrp="1"/>
          </p:cNvGraphicFramePr>
          <p:nvPr>
            <p:ph sz="quarter" idx="12"/>
            <p:extLst>
              <p:ext uri="{D42A27DB-BD31-4B8C-83A1-F6EECF244321}">
                <p14:modId xmlns:p14="http://schemas.microsoft.com/office/powerpoint/2010/main" val="3974239507"/>
              </p:ext>
            </p:extLst>
          </p:nvPr>
        </p:nvGraphicFramePr>
        <p:xfrm>
          <a:off x="974725" y="2614613"/>
          <a:ext cx="10242550" cy="3319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a:extLst>
              <a:ext uri="{FF2B5EF4-FFF2-40B4-BE49-F238E27FC236}">
                <a16:creationId xmlns:a16="http://schemas.microsoft.com/office/drawing/2014/main" id="{9B12FE56-A216-4344-86A5-55816A9A4CFA}"/>
              </a:ext>
            </a:extLst>
          </p:cNvPr>
          <p:cNvSpPr/>
          <p:nvPr/>
        </p:nvSpPr>
        <p:spPr>
          <a:xfrm>
            <a:off x="9932984" y="5345743"/>
            <a:ext cx="189873" cy="189873"/>
          </a:xfrm>
          <a:prstGeom prst="ellipse">
            <a:avLst/>
          </a:prstGeom>
          <a:solidFill>
            <a:srgbClr val="CCD8D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Teardrop 14">
            <a:extLst>
              <a:ext uri="{FF2B5EF4-FFF2-40B4-BE49-F238E27FC236}">
                <a16:creationId xmlns:a16="http://schemas.microsoft.com/office/drawing/2014/main" id="{E46E38B2-49B7-41E2-8CCE-86F7E6EF8BAE}"/>
              </a:ext>
            </a:extLst>
          </p:cNvPr>
          <p:cNvSpPr/>
          <p:nvPr/>
        </p:nvSpPr>
        <p:spPr>
          <a:xfrm rot="18911921">
            <a:off x="9905865" y="5305601"/>
            <a:ext cx="244110" cy="244110"/>
          </a:xfrm>
          <a:prstGeom prst="teardrop">
            <a:avLst>
              <a:gd name="adj" fmla="val 115000"/>
            </a:avLst>
          </a:prstGeom>
          <a:solidFill>
            <a:schemeClr val="accent1"/>
          </a:solid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Straight Connector 15">
            <a:extLst>
              <a:ext uri="{FF2B5EF4-FFF2-40B4-BE49-F238E27FC236}">
                <a16:creationId xmlns:a16="http://schemas.microsoft.com/office/drawing/2014/main" id="{F73A0288-D95D-4B1B-89F4-AB01096425B8}"/>
              </a:ext>
            </a:extLst>
          </p:cNvPr>
          <p:cNvSpPr/>
          <p:nvPr/>
        </p:nvSpPr>
        <p:spPr>
          <a:xfrm>
            <a:off x="10027920" y="4285508"/>
            <a:ext cx="0" cy="982560"/>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sp>
      <p:sp>
        <p:nvSpPr>
          <p:cNvPr id="17" name="Oval 16">
            <a:extLst>
              <a:ext uri="{FF2B5EF4-FFF2-40B4-BE49-F238E27FC236}">
                <a16:creationId xmlns:a16="http://schemas.microsoft.com/office/drawing/2014/main" id="{1750779E-32EA-4184-B45D-0D09C5A18966}"/>
              </a:ext>
            </a:extLst>
          </p:cNvPr>
          <p:cNvSpPr/>
          <p:nvPr/>
        </p:nvSpPr>
        <p:spPr>
          <a:xfrm>
            <a:off x="9932983" y="5324794"/>
            <a:ext cx="189873" cy="189873"/>
          </a:xfrm>
          <a:prstGeom prst="ellipse">
            <a:avLst/>
          </a:prstGeom>
          <a:solidFill>
            <a:srgbClr val="CCD8D6">
              <a:alpha val="90000"/>
            </a:srgb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 name="TextBox 4">
            <a:extLst>
              <a:ext uri="{FF2B5EF4-FFF2-40B4-BE49-F238E27FC236}">
                <a16:creationId xmlns:a16="http://schemas.microsoft.com/office/drawing/2014/main" id="{94916B68-F6D7-4FE3-AFBB-0F0B294AA0CC}"/>
              </a:ext>
            </a:extLst>
          </p:cNvPr>
          <p:cNvSpPr txBox="1"/>
          <p:nvPr/>
        </p:nvSpPr>
        <p:spPr>
          <a:xfrm>
            <a:off x="10278205" y="5242990"/>
            <a:ext cx="1191352" cy="400110"/>
          </a:xfrm>
          <a:prstGeom prst="rect">
            <a:avLst/>
          </a:prstGeom>
          <a:noFill/>
        </p:spPr>
        <p:txBody>
          <a:bodyPr wrap="none" rtlCol="1">
            <a:spAutoFit/>
          </a:bodyPr>
          <a:lstStyle/>
          <a:p>
            <a:r>
              <a:rPr lang="fa-IR" sz="2000" b="1" dirty="0">
                <a:solidFill>
                  <a:srgbClr val="FF0000"/>
                </a:solidFill>
                <a:latin typeface="IRAN SansMobileNoEn" panose="020B0506030804020204" pitchFamily="34" charset="-78"/>
                <a:cs typeface="0 Nazanin" panose="00000400000000000000" pitchFamily="2" charset="-78"/>
              </a:rPr>
              <a:t>تجاری سازی</a:t>
            </a:r>
          </a:p>
        </p:txBody>
      </p:sp>
      <p:sp>
        <p:nvSpPr>
          <p:cNvPr id="18" name="TextBox 17">
            <a:extLst>
              <a:ext uri="{FF2B5EF4-FFF2-40B4-BE49-F238E27FC236}">
                <a16:creationId xmlns:a16="http://schemas.microsoft.com/office/drawing/2014/main" id="{584278A5-EFB7-4A7D-A2C9-D299F72B9894}"/>
              </a:ext>
            </a:extLst>
          </p:cNvPr>
          <p:cNvSpPr txBox="1"/>
          <p:nvPr/>
        </p:nvSpPr>
        <p:spPr>
          <a:xfrm>
            <a:off x="5669280" y="6202680"/>
            <a:ext cx="646331" cy="369332"/>
          </a:xfrm>
          <a:prstGeom prst="rect">
            <a:avLst/>
          </a:prstGeom>
          <a:noFill/>
        </p:spPr>
        <p:txBody>
          <a:bodyPr wrap="none" rtlCol="1">
            <a:spAutoFit/>
          </a:bodyPr>
          <a:lstStyle/>
          <a:p>
            <a:r>
              <a:rPr lang="fa-IR" b="1" dirty="0">
                <a:solidFill>
                  <a:srgbClr val="FF0000"/>
                </a:solidFill>
                <a:latin typeface="IRAN SansMobileNoEn" panose="020B0506030804020204" pitchFamily="34" charset="-78"/>
                <a:cs typeface="0 Nazanin" panose="00000400000000000000" pitchFamily="2" charset="-78"/>
              </a:rPr>
              <a:t>1 سال</a:t>
            </a:r>
          </a:p>
        </p:txBody>
      </p:sp>
    </p:spTree>
    <p:extLst>
      <p:ext uri="{BB962C8B-B14F-4D97-AF65-F5344CB8AC3E}">
        <p14:creationId xmlns:p14="http://schemas.microsoft.com/office/powerpoint/2010/main" val="1361029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0282DB4-372A-4A9B-BDF1-22C4400454CF}"/>
              </a:ext>
            </a:extLst>
          </p:cNvPr>
          <p:cNvPicPr>
            <a:picLocks noGrp="1" noChangeAspect="1"/>
          </p:cNvPicPr>
          <p:nvPr>
            <p:ph idx="1"/>
          </p:nvPr>
        </p:nvPicPr>
        <p:blipFill>
          <a:blip r:embed="rId2"/>
          <a:stretch>
            <a:fillRect/>
          </a:stretch>
        </p:blipFill>
        <p:spPr>
          <a:xfrm>
            <a:off x="3200400" y="684620"/>
            <a:ext cx="5562600" cy="5488760"/>
          </a:xfrm>
        </p:spPr>
      </p:pic>
      <p:sp>
        <p:nvSpPr>
          <p:cNvPr id="4" name="Footer Placeholder 3">
            <a:extLst>
              <a:ext uri="{FF2B5EF4-FFF2-40B4-BE49-F238E27FC236}">
                <a16:creationId xmlns:a16="http://schemas.microsoft.com/office/drawing/2014/main" id="{BE097481-8E74-48C3-8FCC-9C0C934B8F39}"/>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3751B5E-6582-4010-82D3-D52103E2B29B}"/>
              </a:ext>
            </a:extLst>
          </p:cNvPr>
          <p:cNvSpPr>
            <a:spLocks noGrp="1"/>
          </p:cNvSpPr>
          <p:nvPr>
            <p:ph type="sldNum" sz="quarter" idx="11"/>
          </p:nvPr>
        </p:nvSpPr>
        <p:spPr/>
        <p:txBody>
          <a:bodyPr/>
          <a:lstStyle/>
          <a:p>
            <a:fld id="{294A09A9-5501-47C1-A89A-A340965A2BE2}" type="slidenum">
              <a:rPr lang="en-US" smtClean="0"/>
              <a:pPr/>
              <a:t>52</a:t>
            </a:fld>
            <a:endParaRPr lang="en-US" dirty="0"/>
          </a:p>
        </p:txBody>
      </p:sp>
    </p:spTree>
    <p:extLst>
      <p:ext uri="{BB962C8B-B14F-4D97-AF65-F5344CB8AC3E}">
        <p14:creationId xmlns:p14="http://schemas.microsoft.com/office/powerpoint/2010/main" val="2470758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5E71B5F-576A-4396-AD75-D45DE7C9120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AC27443A-FE35-4D5A-AEB0-3E2612DB13D6}"/>
              </a:ext>
            </a:extLst>
          </p:cNvPr>
          <p:cNvSpPr>
            <a:spLocks noGrp="1"/>
          </p:cNvSpPr>
          <p:nvPr>
            <p:ph type="sldNum" sz="quarter" idx="11"/>
          </p:nvPr>
        </p:nvSpPr>
        <p:spPr/>
        <p:txBody>
          <a:bodyPr/>
          <a:lstStyle/>
          <a:p>
            <a:fld id="{294A09A9-5501-47C1-A89A-A340965A2BE2}" type="slidenum">
              <a:rPr lang="en-US" smtClean="0"/>
              <a:pPr/>
              <a:t>53</a:t>
            </a:fld>
            <a:endParaRPr lang="en-US" dirty="0"/>
          </a:p>
        </p:txBody>
      </p:sp>
      <p:pic>
        <p:nvPicPr>
          <p:cNvPr id="11" name="Content Placeholder 10">
            <a:extLst>
              <a:ext uri="{FF2B5EF4-FFF2-40B4-BE49-F238E27FC236}">
                <a16:creationId xmlns:a16="http://schemas.microsoft.com/office/drawing/2014/main" id="{E1D8971D-7578-407B-9E9D-FB0975BEAB10}"/>
              </a:ext>
            </a:extLst>
          </p:cNvPr>
          <p:cNvPicPr>
            <a:picLocks noGrp="1" noChangeAspect="1"/>
          </p:cNvPicPr>
          <p:nvPr>
            <p:ph idx="1"/>
          </p:nvPr>
        </p:nvPicPr>
        <p:blipFill>
          <a:blip r:embed="rId2"/>
          <a:stretch>
            <a:fillRect/>
          </a:stretch>
        </p:blipFill>
        <p:spPr>
          <a:xfrm>
            <a:off x="3764280" y="825290"/>
            <a:ext cx="4236720" cy="4994008"/>
          </a:xfrm>
        </p:spPr>
      </p:pic>
    </p:spTree>
    <p:extLst>
      <p:ext uri="{BB962C8B-B14F-4D97-AF65-F5344CB8AC3E}">
        <p14:creationId xmlns:p14="http://schemas.microsoft.com/office/powerpoint/2010/main" val="3343371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CBFBA87-E522-5A47-F12F-7BFC1FD96A9C}"/>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0209A67-B947-5F9F-075A-2EE8EED398A0}"/>
              </a:ext>
            </a:extLst>
          </p:cNvPr>
          <p:cNvSpPr>
            <a:spLocks noGrp="1"/>
          </p:cNvSpPr>
          <p:nvPr>
            <p:ph type="sldNum" sz="quarter" idx="11"/>
          </p:nvPr>
        </p:nvSpPr>
        <p:spPr/>
        <p:txBody>
          <a:bodyPr/>
          <a:lstStyle/>
          <a:p>
            <a:fld id="{294A09A9-5501-47C1-A89A-A340965A2BE2}" type="slidenum">
              <a:rPr lang="en-US" smtClean="0"/>
              <a:pPr/>
              <a:t>54</a:t>
            </a:fld>
            <a:endParaRPr lang="en-US" dirty="0"/>
          </a:p>
        </p:txBody>
      </p:sp>
      <p:pic>
        <p:nvPicPr>
          <p:cNvPr id="8194" name="Picture 2" descr="Connected Factory ...">
            <a:extLst>
              <a:ext uri="{FF2B5EF4-FFF2-40B4-BE49-F238E27FC236}">
                <a16:creationId xmlns:a16="http://schemas.microsoft.com/office/drawing/2014/main" id="{2B545E70-3D64-9E5B-4BB2-D1B1147BD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952" y="266571"/>
            <a:ext cx="9504570" cy="6324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36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6A01-1D8C-E82D-69CE-C1BEA5E0330D}"/>
              </a:ext>
            </a:extLst>
          </p:cNvPr>
          <p:cNvSpPr>
            <a:spLocks noGrp="1"/>
          </p:cNvSpPr>
          <p:nvPr>
            <p:ph type="title"/>
          </p:nvPr>
        </p:nvSpPr>
        <p:spPr/>
        <p:txBody>
          <a:bodyPr/>
          <a:lstStyle/>
          <a:p>
            <a:r>
              <a:rPr lang="fa-IR" b="1" dirty="0">
                <a:latin typeface="IRAN SansMobileNoEn" panose="020B0506030804020204" pitchFamily="34" charset="-78"/>
                <a:ea typeface="Baskerville" panose="02020502070401020303" pitchFamily="18" charset="0"/>
                <a:cs typeface="0 Nazanin" panose="00000400000000000000" pitchFamily="2" charset="-78"/>
              </a:rPr>
              <a:t>از ایده فناورانه تا تجاری سازی </a:t>
            </a:r>
            <a:r>
              <a:rPr lang="fa-IR" b="1" dirty="0">
                <a:solidFill>
                  <a:srgbClr val="FF0000"/>
                </a:solidFill>
                <a:latin typeface="IRAN SansMobileNoEn" panose="020B0506030804020204" pitchFamily="34" charset="-78"/>
                <a:ea typeface="Baskerville" panose="02020502070401020303" pitchFamily="18" charset="0"/>
                <a:cs typeface="0 Nazanin" panose="00000400000000000000" pitchFamily="2" charset="-78"/>
              </a:rPr>
              <a:t>موفق</a:t>
            </a:r>
            <a:endParaRPr lang="en-US" b="1" dirty="0">
              <a:solidFill>
                <a:srgbClr val="FF0000"/>
              </a:solidFill>
              <a:latin typeface="IRAN SansMobileNoEn" panose="020B0506030804020204" pitchFamily="34" charset="-78"/>
              <a:cs typeface="0 Nazanin" panose="00000400000000000000" pitchFamily="2" charset="-78"/>
            </a:endParaRPr>
          </a:p>
        </p:txBody>
      </p:sp>
      <p:sp>
        <p:nvSpPr>
          <p:cNvPr id="3" name="Footer Placeholder 2">
            <a:extLst>
              <a:ext uri="{FF2B5EF4-FFF2-40B4-BE49-F238E27FC236}">
                <a16:creationId xmlns:a16="http://schemas.microsoft.com/office/drawing/2014/main" id="{21137959-7D1F-FBB7-5094-07715179487F}"/>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a:lstStyle/>
          <a:p>
            <a:fld id="{294A09A9-5501-47C1-A89A-A340965A2BE2}" type="slidenum">
              <a:rPr lang="en-US" smtClean="0"/>
              <a:pPr/>
              <a:t>55</a:t>
            </a:fld>
            <a:endParaRPr lang="en-US" dirty="0"/>
          </a:p>
        </p:txBody>
      </p:sp>
      <p:graphicFrame>
        <p:nvGraphicFramePr>
          <p:cNvPr id="7" name="Diagram 2" descr="Timeline">
            <a:extLst>
              <a:ext uri="{FF2B5EF4-FFF2-40B4-BE49-F238E27FC236}">
                <a16:creationId xmlns:a16="http://schemas.microsoft.com/office/drawing/2014/main" id="{1A75E301-F81B-604F-0C9B-A25BF04F0642}"/>
              </a:ext>
            </a:extLst>
          </p:cNvPr>
          <p:cNvGraphicFramePr>
            <a:graphicFrameLocks noGrp="1"/>
          </p:cNvGraphicFramePr>
          <p:nvPr>
            <p:ph sz="quarter" idx="12"/>
            <p:extLst>
              <p:ext uri="{D42A27DB-BD31-4B8C-83A1-F6EECF244321}">
                <p14:modId xmlns:p14="http://schemas.microsoft.com/office/powerpoint/2010/main" val="967869034"/>
              </p:ext>
            </p:extLst>
          </p:nvPr>
        </p:nvGraphicFramePr>
        <p:xfrm>
          <a:off x="381000" y="2506972"/>
          <a:ext cx="11430000" cy="3970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4916B68-F6D7-4FE3-AFBB-0F0B294AA0CC}"/>
              </a:ext>
            </a:extLst>
          </p:cNvPr>
          <p:cNvSpPr txBox="1"/>
          <p:nvPr/>
        </p:nvSpPr>
        <p:spPr>
          <a:xfrm>
            <a:off x="9057357" y="4803550"/>
            <a:ext cx="2472152" cy="276999"/>
          </a:xfrm>
          <a:prstGeom prst="rect">
            <a:avLst/>
          </a:prstGeom>
          <a:noFill/>
        </p:spPr>
        <p:txBody>
          <a:bodyPr wrap="none" rtlCol="1">
            <a:spAutoFit/>
          </a:bodyPr>
          <a:lstStyle/>
          <a:p>
            <a:r>
              <a:rPr lang="fa-IR" sz="1200" b="1" dirty="0">
                <a:latin typeface="IRAN SansMobileNoEn" panose="020B0506030804020204" pitchFamily="34" charset="-78"/>
                <a:cs typeface="0 Nazanin" panose="00000400000000000000" pitchFamily="2" charset="-78"/>
              </a:rPr>
              <a:t>عقد قرارداد تجاری با تولید کننده در حضور وکیل</a:t>
            </a:r>
          </a:p>
        </p:txBody>
      </p:sp>
    </p:spTree>
    <p:extLst>
      <p:ext uri="{BB962C8B-B14F-4D97-AF65-F5344CB8AC3E}">
        <p14:creationId xmlns:p14="http://schemas.microsoft.com/office/powerpoint/2010/main" val="3422834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3B70B-1D40-45AC-BC2B-FB1D062FFDA3}"/>
              </a:ext>
            </a:extLst>
          </p:cNvPr>
          <p:cNvSpPr>
            <a:spLocks noGrp="1"/>
          </p:cNvSpPr>
          <p:nvPr>
            <p:ph type="title"/>
          </p:nvPr>
        </p:nvSpPr>
        <p:spPr/>
        <p:txBody>
          <a:bodyPr>
            <a:noAutofit/>
          </a:bodyPr>
          <a:lstStyle/>
          <a:p>
            <a:r>
              <a:rPr lang="fa-IR" sz="3600" b="1" dirty="0">
                <a:latin typeface="IRAN SansMobileNoEn" panose="020B0506030804020204" pitchFamily="34" charset="-78"/>
                <a:cs typeface="0 Nazanin" panose="00000400000000000000" pitchFamily="2" charset="-78"/>
              </a:rPr>
              <a:t>ثبت شرکت (با مسئولیت محدود یا سهامی خاص)</a:t>
            </a:r>
          </a:p>
        </p:txBody>
      </p:sp>
      <p:sp>
        <p:nvSpPr>
          <p:cNvPr id="3" name="Text Placeholder 2">
            <a:extLst>
              <a:ext uri="{FF2B5EF4-FFF2-40B4-BE49-F238E27FC236}">
                <a16:creationId xmlns:a16="http://schemas.microsoft.com/office/drawing/2014/main" id="{F4F0F3E8-721F-440A-A44F-A8A8031E8814}"/>
              </a:ext>
            </a:extLst>
          </p:cNvPr>
          <p:cNvSpPr>
            <a:spLocks noGrp="1"/>
          </p:cNvSpPr>
          <p:nvPr>
            <p:ph type="body" idx="1"/>
          </p:nvPr>
        </p:nvSpPr>
        <p:spPr/>
        <p:txBody>
          <a:bodyPr>
            <a:normAutofit/>
          </a:bodyPr>
          <a:lstStyle/>
          <a:p>
            <a:r>
              <a:rPr lang="fa-IR" sz="2000" dirty="0">
                <a:latin typeface="IRAN SansMobileNoEn" panose="020B0506030804020204" pitchFamily="34" charset="-78"/>
                <a:cs typeface="IRAN SansMobileNoEn" panose="020B0506030804020204" pitchFamily="34" charset="-78"/>
              </a:rPr>
              <a:t>غیر فعال مالیاتی</a:t>
            </a:r>
          </a:p>
        </p:txBody>
      </p:sp>
    </p:spTree>
    <p:extLst>
      <p:ext uri="{BB962C8B-B14F-4D97-AF65-F5344CB8AC3E}">
        <p14:creationId xmlns:p14="http://schemas.microsoft.com/office/powerpoint/2010/main" val="3797128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673F-FBE5-7FA4-A299-51A9FBB986B2}"/>
              </a:ext>
            </a:extLst>
          </p:cNvPr>
          <p:cNvSpPr>
            <a:spLocks noGrp="1"/>
          </p:cNvSpPr>
          <p:nvPr>
            <p:ph type="title"/>
          </p:nvPr>
        </p:nvSpPr>
        <p:spPr/>
        <p:txBody>
          <a:bodyPr>
            <a:normAutofit/>
          </a:bodyPr>
          <a:lstStyle/>
          <a:p>
            <a:r>
              <a:rPr lang="en-US" sz="2800" b="1" dirty="0">
                <a:solidFill>
                  <a:srgbClr val="FF0000"/>
                </a:solidFill>
              </a:rPr>
              <a:t>https://irsherkat.ssaa.ir/Design/EstablishmentRequest/Index.aspx</a:t>
            </a:r>
            <a:endParaRPr lang="en-US" sz="2800" b="1" dirty="0"/>
          </a:p>
        </p:txBody>
      </p:sp>
      <p:sp>
        <p:nvSpPr>
          <p:cNvPr id="3" name="Content Placeholder 2">
            <a:extLst>
              <a:ext uri="{FF2B5EF4-FFF2-40B4-BE49-F238E27FC236}">
                <a16:creationId xmlns:a16="http://schemas.microsoft.com/office/drawing/2014/main" id="{3276ADCD-D3D2-01D9-D7DC-30A4D7461B1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521C955-CDFB-B00A-A40B-2D1A7B9E094F}"/>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D289DA6-B464-6D7B-BFC1-42D044C1E4FA}"/>
              </a:ext>
            </a:extLst>
          </p:cNvPr>
          <p:cNvSpPr>
            <a:spLocks noGrp="1"/>
          </p:cNvSpPr>
          <p:nvPr>
            <p:ph type="sldNum" sz="quarter" idx="11"/>
          </p:nvPr>
        </p:nvSpPr>
        <p:spPr/>
        <p:txBody>
          <a:bodyPr/>
          <a:lstStyle/>
          <a:p>
            <a:fld id="{294A09A9-5501-47C1-A89A-A340965A2BE2}" type="slidenum">
              <a:rPr lang="en-US" smtClean="0"/>
              <a:pPr/>
              <a:t>57</a:t>
            </a:fld>
            <a:endParaRPr lang="en-US" dirty="0"/>
          </a:p>
        </p:txBody>
      </p:sp>
      <p:pic>
        <p:nvPicPr>
          <p:cNvPr id="7" name="Picture 6">
            <a:extLst>
              <a:ext uri="{FF2B5EF4-FFF2-40B4-BE49-F238E27FC236}">
                <a16:creationId xmlns:a16="http://schemas.microsoft.com/office/drawing/2014/main" id="{457F3E69-7FE2-2D5C-FA00-3AB804B27BA2}"/>
              </a:ext>
            </a:extLst>
          </p:cNvPr>
          <p:cNvPicPr>
            <a:picLocks noChangeAspect="1"/>
          </p:cNvPicPr>
          <p:nvPr/>
        </p:nvPicPr>
        <p:blipFill>
          <a:blip r:embed="rId2"/>
          <a:stretch>
            <a:fillRect/>
          </a:stretch>
        </p:blipFill>
        <p:spPr>
          <a:xfrm>
            <a:off x="642551" y="1706879"/>
            <a:ext cx="11108725" cy="4846551"/>
          </a:xfrm>
          <a:prstGeom prst="rect">
            <a:avLst/>
          </a:prstGeom>
        </p:spPr>
      </p:pic>
    </p:spTree>
    <p:extLst>
      <p:ext uri="{BB962C8B-B14F-4D97-AF65-F5344CB8AC3E}">
        <p14:creationId xmlns:p14="http://schemas.microsoft.com/office/powerpoint/2010/main" val="21817032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9A3F-59B0-749E-A6DA-6A466695C180}"/>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787B3160-B855-978D-D6A7-596DFBC99536}"/>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EC00B14-F3D6-07E3-264C-4B62E68C6B50}"/>
              </a:ext>
            </a:extLst>
          </p:cNvPr>
          <p:cNvSpPr>
            <a:spLocks noGrp="1"/>
          </p:cNvSpPr>
          <p:nvPr>
            <p:ph type="sldNum" sz="quarter" idx="11"/>
          </p:nvPr>
        </p:nvSpPr>
        <p:spPr/>
        <p:txBody>
          <a:bodyPr/>
          <a:lstStyle/>
          <a:p>
            <a:fld id="{294A09A9-5501-47C1-A89A-A340965A2BE2}" type="slidenum">
              <a:rPr lang="en-US" smtClean="0"/>
              <a:pPr/>
              <a:t>58</a:t>
            </a:fld>
            <a:endParaRPr lang="en-US" dirty="0"/>
          </a:p>
        </p:txBody>
      </p:sp>
      <p:pic>
        <p:nvPicPr>
          <p:cNvPr id="15" name="Content Placeholder 14">
            <a:extLst>
              <a:ext uri="{FF2B5EF4-FFF2-40B4-BE49-F238E27FC236}">
                <a16:creationId xmlns:a16="http://schemas.microsoft.com/office/drawing/2014/main" id="{ADB2B7B0-4B52-AC26-1E4C-06D757ECDE90}"/>
              </a:ext>
            </a:extLst>
          </p:cNvPr>
          <p:cNvPicPr>
            <a:picLocks noGrp="1" noChangeAspect="1"/>
          </p:cNvPicPr>
          <p:nvPr>
            <p:ph idx="1"/>
          </p:nvPr>
        </p:nvPicPr>
        <p:blipFill>
          <a:blip r:embed="rId2"/>
          <a:stretch>
            <a:fillRect/>
          </a:stretch>
        </p:blipFill>
        <p:spPr>
          <a:xfrm>
            <a:off x="838200" y="380999"/>
            <a:ext cx="10727724" cy="5044714"/>
          </a:xfrm>
        </p:spPr>
      </p:pic>
      <p:sp>
        <p:nvSpPr>
          <p:cNvPr id="17" name="TextBox 16">
            <a:extLst>
              <a:ext uri="{FF2B5EF4-FFF2-40B4-BE49-F238E27FC236}">
                <a16:creationId xmlns:a16="http://schemas.microsoft.com/office/drawing/2014/main" id="{700950CC-A875-E485-DD6B-2700050EB4DB}"/>
              </a:ext>
            </a:extLst>
          </p:cNvPr>
          <p:cNvSpPr txBox="1"/>
          <p:nvPr/>
        </p:nvSpPr>
        <p:spPr>
          <a:xfrm>
            <a:off x="3465246" y="5425713"/>
            <a:ext cx="5261507" cy="646331"/>
          </a:xfrm>
          <a:prstGeom prst="rect">
            <a:avLst/>
          </a:prstGeom>
          <a:noFill/>
        </p:spPr>
        <p:txBody>
          <a:bodyPr wrap="square">
            <a:spAutoFit/>
          </a:bodyPr>
          <a:lstStyle/>
          <a:p>
            <a:r>
              <a:rPr lang="en-US" sz="3600" b="1" dirty="0">
                <a:solidFill>
                  <a:srgbClr val="FF0000"/>
                </a:solidFill>
                <a:latin typeface="Arial Black" panose="020B0A04020102020204" pitchFamily="34" charset="0"/>
              </a:rPr>
              <a:t>https://www.gstp.ir/</a:t>
            </a:r>
          </a:p>
        </p:txBody>
      </p:sp>
    </p:spTree>
    <p:extLst>
      <p:ext uri="{BB962C8B-B14F-4D97-AF65-F5344CB8AC3E}">
        <p14:creationId xmlns:p14="http://schemas.microsoft.com/office/powerpoint/2010/main" val="3021880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93B8E-A5DF-468E-A031-52A37C52BCDD}"/>
              </a:ext>
            </a:extLst>
          </p:cNvPr>
          <p:cNvSpPr>
            <a:spLocks noGrp="1"/>
          </p:cNvSpPr>
          <p:nvPr>
            <p:ph type="title"/>
          </p:nvPr>
        </p:nvSpPr>
        <p:spPr>
          <a:xfrm>
            <a:off x="1628107" y="1744335"/>
            <a:ext cx="8695944" cy="1325880"/>
          </a:xfrm>
        </p:spPr>
        <p:txBody>
          <a:bodyPr>
            <a:normAutofit/>
          </a:bodyPr>
          <a:lstStyle/>
          <a:p>
            <a:r>
              <a:rPr lang="fa-IR" sz="3200" b="1" dirty="0">
                <a:latin typeface="IRAN SansMobileNoEn" panose="020B0506030804020204" pitchFamily="34" charset="-78"/>
                <a:cs typeface="0 Nazanin" panose="00000400000000000000" pitchFamily="2" charset="-78"/>
              </a:rPr>
              <a:t>کاربرگ درخواست پذیرش و استقرار واحدهای فناوری در دوره رشد</a:t>
            </a:r>
            <a:br>
              <a:rPr lang="fa-IR" sz="5400" dirty="0">
                <a:cs typeface="0 Nazanin" panose="00000400000000000000" pitchFamily="2" charset="-78"/>
              </a:rPr>
            </a:br>
            <a:endParaRPr lang="fa-IR" sz="5400" dirty="0">
              <a:cs typeface="0 Nazanin" panose="00000400000000000000" pitchFamily="2" charset="-78"/>
            </a:endParaRPr>
          </a:p>
        </p:txBody>
      </p:sp>
      <p:sp>
        <p:nvSpPr>
          <p:cNvPr id="3" name="Content Placeholder 2">
            <a:extLst>
              <a:ext uri="{FF2B5EF4-FFF2-40B4-BE49-F238E27FC236}">
                <a16:creationId xmlns:a16="http://schemas.microsoft.com/office/drawing/2014/main" id="{74A0B8DA-919A-40F0-A544-A2FEA47F1BE6}"/>
              </a:ext>
            </a:extLst>
          </p:cNvPr>
          <p:cNvSpPr>
            <a:spLocks noGrp="1"/>
          </p:cNvSpPr>
          <p:nvPr>
            <p:ph idx="1"/>
          </p:nvPr>
        </p:nvSpPr>
        <p:spPr/>
        <p:txBody>
          <a:bodyPr/>
          <a:lstStyle/>
          <a:p>
            <a:pPr algn="r" rtl="1"/>
            <a:r>
              <a:rPr lang="fa-IR" sz="2800" b="1" dirty="0">
                <a:latin typeface="IRAN SansMobileNoEn" panose="020B0506030804020204" pitchFamily="34" charset="-78"/>
                <a:cs typeface="0 Nazanin" panose="00000400000000000000" pitchFamily="2" charset="-78"/>
              </a:rPr>
              <a:t>کانون</a:t>
            </a:r>
          </a:p>
          <a:p>
            <a:pPr algn="r" rtl="1"/>
            <a:r>
              <a:rPr lang="fa-IR" sz="2800" b="1" dirty="0">
                <a:latin typeface="IRAN SansMobileNoEn" panose="020B0506030804020204" pitchFamily="34" charset="-78"/>
                <a:cs typeface="0 Nazanin" panose="00000400000000000000" pitchFamily="2" charset="-78"/>
              </a:rPr>
              <a:t>هسته </a:t>
            </a:r>
          </a:p>
          <a:p>
            <a:pPr algn="r" rtl="1"/>
            <a:r>
              <a:rPr lang="fa-IR" sz="2800" b="1" dirty="0">
                <a:latin typeface="IRAN SansMobileNoEn" panose="020B0506030804020204" pitchFamily="34" charset="-78"/>
                <a:cs typeface="0 Nazanin" panose="00000400000000000000" pitchFamily="2" charset="-78"/>
              </a:rPr>
              <a:t>واحد</a:t>
            </a:r>
          </a:p>
          <a:p>
            <a:pPr algn="r" rtl="1"/>
            <a:r>
              <a:rPr lang="fa-IR" sz="2800" b="1" dirty="0">
                <a:latin typeface="IRAN SansMobileNoEn" panose="020B0506030804020204" pitchFamily="34" charset="-78"/>
                <a:cs typeface="0 Nazanin" panose="00000400000000000000" pitchFamily="2" charset="-78"/>
              </a:rPr>
              <a:t>موسسه</a:t>
            </a:r>
          </a:p>
          <a:p>
            <a:endParaRPr lang="fa-IR" dirty="0"/>
          </a:p>
        </p:txBody>
      </p:sp>
      <p:sp>
        <p:nvSpPr>
          <p:cNvPr id="4" name="Footer Placeholder 3">
            <a:extLst>
              <a:ext uri="{FF2B5EF4-FFF2-40B4-BE49-F238E27FC236}">
                <a16:creationId xmlns:a16="http://schemas.microsoft.com/office/drawing/2014/main" id="{C3B52EAF-BFA5-465A-AEA6-D35A9157E2EF}"/>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ED57DF-F8CC-44D3-9BCD-A7BF7E273484}"/>
              </a:ext>
            </a:extLst>
          </p:cNvPr>
          <p:cNvSpPr>
            <a:spLocks noGrp="1"/>
          </p:cNvSpPr>
          <p:nvPr>
            <p:ph type="sldNum" sz="quarter" idx="11"/>
          </p:nvPr>
        </p:nvSpPr>
        <p:spPr/>
        <p:txBody>
          <a:bodyPr/>
          <a:lstStyle/>
          <a:p>
            <a:fld id="{294A09A9-5501-47C1-A89A-A340965A2BE2}" type="slidenum">
              <a:rPr lang="en-US" smtClean="0"/>
              <a:pPr/>
              <a:t>59</a:t>
            </a:fld>
            <a:endParaRPr lang="en-US" dirty="0"/>
          </a:p>
        </p:txBody>
      </p:sp>
    </p:spTree>
    <p:extLst>
      <p:ext uri="{BB962C8B-B14F-4D97-AF65-F5344CB8AC3E}">
        <p14:creationId xmlns:p14="http://schemas.microsoft.com/office/powerpoint/2010/main" val="139145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09EE-7D9D-4A5A-BAC1-02E6D77F259D}"/>
              </a:ext>
            </a:extLst>
          </p:cNvPr>
          <p:cNvSpPr>
            <a:spLocks noGrp="1"/>
          </p:cNvSpPr>
          <p:nvPr>
            <p:ph type="title"/>
          </p:nvPr>
        </p:nvSpPr>
        <p:spPr/>
        <p:txBody>
          <a:bodyPr/>
          <a:lstStyle/>
          <a:p>
            <a:r>
              <a:rPr lang="fa-IR" dirty="0">
                <a:latin typeface="IRAN SansMobileNoEn" panose="020B0506030804020204" pitchFamily="34" charset="-78"/>
                <a:cs typeface="0 Nazanin" panose="00000400000000000000" pitchFamily="2" charset="-78"/>
              </a:rPr>
              <a:t>اهداف</a:t>
            </a:r>
            <a:r>
              <a:rPr lang="fa-IR" dirty="0"/>
              <a:t> </a:t>
            </a:r>
          </a:p>
        </p:txBody>
      </p:sp>
      <p:pic>
        <p:nvPicPr>
          <p:cNvPr id="7" name="Content Placeholder 6">
            <a:extLst>
              <a:ext uri="{FF2B5EF4-FFF2-40B4-BE49-F238E27FC236}">
                <a16:creationId xmlns:a16="http://schemas.microsoft.com/office/drawing/2014/main" id="{1E904352-60CF-43EB-9AB5-8C58E47C3B83}"/>
              </a:ext>
            </a:extLst>
          </p:cNvPr>
          <p:cNvPicPr>
            <a:picLocks noGrp="1" noChangeAspect="1"/>
          </p:cNvPicPr>
          <p:nvPr>
            <p:ph idx="1"/>
          </p:nvPr>
        </p:nvPicPr>
        <p:blipFill>
          <a:blip r:embed="rId2"/>
          <a:stretch>
            <a:fillRect/>
          </a:stretch>
        </p:blipFill>
        <p:spPr>
          <a:xfrm>
            <a:off x="4075383" y="3651558"/>
            <a:ext cx="3854767" cy="2887354"/>
          </a:xfrm>
        </p:spPr>
      </p:pic>
      <p:sp>
        <p:nvSpPr>
          <p:cNvPr id="4" name="Footer Placeholder 3">
            <a:extLst>
              <a:ext uri="{FF2B5EF4-FFF2-40B4-BE49-F238E27FC236}">
                <a16:creationId xmlns:a16="http://schemas.microsoft.com/office/drawing/2014/main" id="{660B2C49-5D92-4D8E-A4F6-4E99A4E52F7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FB969F3-A8E1-4F55-AFB3-A913112310CF}"/>
              </a:ext>
            </a:extLst>
          </p:cNvPr>
          <p:cNvSpPr>
            <a:spLocks noGrp="1"/>
          </p:cNvSpPr>
          <p:nvPr>
            <p:ph type="sldNum" sz="quarter" idx="11"/>
          </p:nvPr>
        </p:nvSpPr>
        <p:spPr/>
        <p:txBody>
          <a:bodyPr/>
          <a:lstStyle/>
          <a:p>
            <a:fld id="{294A09A9-5501-47C1-A89A-A340965A2BE2}" type="slidenum">
              <a:rPr lang="en-US" smtClean="0"/>
              <a:pPr/>
              <a:t>6</a:t>
            </a:fld>
            <a:endParaRPr lang="en-US" dirty="0"/>
          </a:p>
        </p:txBody>
      </p:sp>
      <p:pic>
        <p:nvPicPr>
          <p:cNvPr id="8" name="Content Placeholder 5">
            <a:extLst>
              <a:ext uri="{FF2B5EF4-FFF2-40B4-BE49-F238E27FC236}">
                <a16:creationId xmlns:a16="http://schemas.microsoft.com/office/drawing/2014/main" id="{E7F493CA-C9C7-4AD2-B6AC-FE9EE768EF94}"/>
              </a:ext>
            </a:extLst>
          </p:cNvPr>
          <p:cNvPicPr>
            <a:picLocks noChangeAspect="1"/>
          </p:cNvPicPr>
          <p:nvPr/>
        </p:nvPicPr>
        <p:blipFill>
          <a:blip r:embed="rId3"/>
          <a:stretch>
            <a:fillRect/>
          </a:stretch>
        </p:blipFill>
        <p:spPr>
          <a:xfrm>
            <a:off x="8435070" y="2381232"/>
            <a:ext cx="3194954" cy="2095536"/>
          </a:xfrm>
          <a:prstGeom prst="rect">
            <a:avLst/>
          </a:prstGeom>
        </p:spPr>
      </p:pic>
      <p:pic>
        <p:nvPicPr>
          <p:cNvPr id="10" name="Picture 9">
            <a:extLst>
              <a:ext uri="{FF2B5EF4-FFF2-40B4-BE49-F238E27FC236}">
                <a16:creationId xmlns:a16="http://schemas.microsoft.com/office/drawing/2014/main" id="{30D58E12-6EFE-485F-A195-63F4580BBA0A}"/>
              </a:ext>
            </a:extLst>
          </p:cNvPr>
          <p:cNvPicPr>
            <a:picLocks noChangeAspect="1"/>
          </p:cNvPicPr>
          <p:nvPr/>
        </p:nvPicPr>
        <p:blipFill>
          <a:blip r:embed="rId4"/>
          <a:stretch>
            <a:fillRect/>
          </a:stretch>
        </p:blipFill>
        <p:spPr>
          <a:xfrm>
            <a:off x="228600" y="2381232"/>
            <a:ext cx="3352800" cy="2071053"/>
          </a:xfrm>
          <a:prstGeom prst="rect">
            <a:avLst/>
          </a:prstGeom>
        </p:spPr>
      </p:pic>
      <p:pic>
        <p:nvPicPr>
          <p:cNvPr id="12" name="Picture 11">
            <a:extLst>
              <a:ext uri="{FF2B5EF4-FFF2-40B4-BE49-F238E27FC236}">
                <a16:creationId xmlns:a16="http://schemas.microsoft.com/office/drawing/2014/main" id="{0B8D1640-5DE4-47A6-BF20-57872525F52A}"/>
              </a:ext>
            </a:extLst>
          </p:cNvPr>
          <p:cNvPicPr>
            <a:picLocks noChangeAspect="1"/>
          </p:cNvPicPr>
          <p:nvPr/>
        </p:nvPicPr>
        <p:blipFill>
          <a:blip r:embed="rId5"/>
          <a:stretch>
            <a:fillRect/>
          </a:stretch>
        </p:blipFill>
        <p:spPr>
          <a:xfrm>
            <a:off x="8435070" y="4623779"/>
            <a:ext cx="3194954" cy="1974695"/>
          </a:xfrm>
          <a:prstGeom prst="rect">
            <a:avLst/>
          </a:prstGeom>
        </p:spPr>
      </p:pic>
      <p:pic>
        <p:nvPicPr>
          <p:cNvPr id="14" name="Picture 13">
            <a:extLst>
              <a:ext uri="{FF2B5EF4-FFF2-40B4-BE49-F238E27FC236}">
                <a16:creationId xmlns:a16="http://schemas.microsoft.com/office/drawing/2014/main" id="{9639EF9B-0CA2-49B4-81CC-C17E8B37C120}"/>
              </a:ext>
            </a:extLst>
          </p:cNvPr>
          <p:cNvPicPr>
            <a:picLocks noChangeAspect="1"/>
          </p:cNvPicPr>
          <p:nvPr/>
        </p:nvPicPr>
        <p:blipFill>
          <a:blip r:embed="rId6"/>
          <a:stretch>
            <a:fillRect/>
          </a:stretch>
        </p:blipFill>
        <p:spPr>
          <a:xfrm>
            <a:off x="228600" y="4623779"/>
            <a:ext cx="3347704" cy="1974695"/>
          </a:xfrm>
          <a:prstGeom prst="rect">
            <a:avLst/>
          </a:prstGeom>
        </p:spPr>
      </p:pic>
    </p:spTree>
    <p:extLst>
      <p:ext uri="{BB962C8B-B14F-4D97-AF65-F5344CB8AC3E}">
        <p14:creationId xmlns:p14="http://schemas.microsoft.com/office/powerpoint/2010/main" val="3913710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8FA1-CF4F-BC82-C45F-B5088EFB76BD}"/>
              </a:ext>
            </a:extLst>
          </p:cNvPr>
          <p:cNvSpPr>
            <a:spLocks noGrp="1"/>
          </p:cNvSpPr>
          <p:nvPr>
            <p:ph type="title"/>
          </p:nvPr>
        </p:nvSpPr>
        <p:spPr/>
        <p:txBody>
          <a:bodyPr>
            <a:noAutofit/>
          </a:bodyPr>
          <a:lstStyle/>
          <a:p>
            <a:r>
              <a:rPr lang="fa-IR" sz="2800" b="1" dirty="0">
                <a:latin typeface="IRAN SansMobileNoEn" panose="020B0506030804020204" pitchFamily="34" charset="-78"/>
                <a:cs typeface="0 Nazanin" panose="00000400000000000000" pitchFamily="2" charset="-78"/>
              </a:rPr>
              <a:t>کاربرگ درخواست پذیرش و استقرار واحدهای فناوری در دوره رشد</a:t>
            </a:r>
            <a:endParaRPr lang="en-US" sz="2800" dirty="0">
              <a:cs typeface="0 Nazanin" panose="00000400000000000000" pitchFamily="2" charset="-78"/>
            </a:endParaRPr>
          </a:p>
        </p:txBody>
      </p:sp>
      <p:sp>
        <p:nvSpPr>
          <p:cNvPr id="3" name="Content Placeholder 2">
            <a:extLst>
              <a:ext uri="{FF2B5EF4-FFF2-40B4-BE49-F238E27FC236}">
                <a16:creationId xmlns:a16="http://schemas.microsoft.com/office/drawing/2014/main" id="{5D346A9C-04C5-9004-4A47-D78BCE9190F2}"/>
              </a:ext>
            </a:extLst>
          </p:cNvPr>
          <p:cNvSpPr>
            <a:spLocks noGrp="1"/>
          </p:cNvSpPr>
          <p:nvPr>
            <p:ph idx="1"/>
          </p:nvPr>
        </p:nvSpPr>
        <p:spPr>
          <a:xfrm>
            <a:off x="838200" y="3246755"/>
            <a:ext cx="10515600" cy="3474720"/>
          </a:xfrm>
        </p:spPr>
        <p:txBody>
          <a:bodyPr/>
          <a:lstStyle/>
          <a:p>
            <a:pPr marL="0" indent="0" algn="r" rtl="1">
              <a:buNone/>
            </a:pPr>
            <a:r>
              <a:rPr lang="fa-IR" sz="2400" b="1" dirty="0">
                <a:effectLst/>
                <a:highlight>
                  <a:srgbClr val="FFFF00"/>
                </a:highlight>
                <a:latin typeface="Arial" panose="020B0604020202020204" pitchFamily="34" charset="0"/>
                <a:ea typeface="Times New Roman" panose="02020603050405020304" pitchFamily="18" charset="0"/>
                <a:cs typeface="0 Nazanin" panose="00000400000000000000" pitchFamily="2" charset="-78"/>
              </a:rPr>
              <a:t>1- معرفی واحد فناور</a:t>
            </a:r>
          </a:p>
          <a:p>
            <a:pPr marL="0" indent="0" algn="r" rtl="1">
              <a:buNone/>
            </a:pPr>
            <a:r>
              <a:rPr lang="fa-IR" sz="2400" b="1" dirty="0">
                <a:effectLst/>
                <a:latin typeface="Arial" panose="020B0604020202020204" pitchFamily="34" charset="0"/>
                <a:ea typeface="Times New Roman" panose="02020603050405020304" pitchFamily="18" charset="0"/>
                <a:cs typeface="0 Nazanin" panose="00000400000000000000" pitchFamily="2" charset="-78"/>
              </a:rPr>
              <a:t>2-1- اعضاء هیئت مدیره و سهامداران اصلی واحد فناور</a:t>
            </a:r>
            <a:endParaRPr lang="fa-IR" sz="2400" b="1" dirty="0">
              <a:latin typeface="Arial" panose="020B0604020202020204" pitchFamily="34" charset="0"/>
              <a:ea typeface="Times New Roman" panose="02020603050405020304" pitchFamily="18" charset="0"/>
              <a:cs typeface="0 Nazanin" panose="00000400000000000000" pitchFamily="2" charset="-78"/>
            </a:endParaRPr>
          </a:p>
          <a:p>
            <a:pPr marL="0" indent="0" algn="r" rtl="1">
              <a:buNone/>
            </a:pPr>
            <a:r>
              <a:rPr lang="fa-IR" sz="2400" b="1" dirty="0">
                <a:effectLst/>
                <a:latin typeface="Arial" panose="020B0604020202020204" pitchFamily="34" charset="0"/>
                <a:ea typeface="Times New Roman" panose="02020603050405020304" pitchFamily="18" charset="0"/>
                <a:cs typeface="0 Nazanin" panose="00000400000000000000" pitchFamily="2" charset="-78"/>
              </a:rPr>
              <a:t> 3-1- همکاران واحد فناور ( غیر از اعضاء هیئت مدیره)</a:t>
            </a:r>
          </a:p>
          <a:p>
            <a:pPr marL="0" indent="0" algn="r" rtl="1">
              <a:buNone/>
            </a:pPr>
            <a:r>
              <a:rPr lang="fa-IR" sz="2400" b="1" dirty="0">
                <a:effectLst/>
                <a:latin typeface="Arial" panose="020B0604020202020204" pitchFamily="34" charset="0"/>
                <a:ea typeface="Times New Roman" panose="02020603050405020304" pitchFamily="18" charset="0"/>
                <a:cs typeface="0 Nazanin" panose="00000400000000000000" pitchFamily="2" charset="-78"/>
              </a:rPr>
              <a:t>4-1-  سوابق تحقيقات کاربردي و فعالیتهاي فناورانه موسسين، اعضاء هیئت مدیره و همکاران تمام وقت واحد در ارتباط با موضوع کاري</a:t>
            </a:r>
            <a:endParaRPr lang="en-US" sz="24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r" rtl="1">
              <a:buNone/>
            </a:pPr>
            <a:r>
              <a:rPr lang="fa-IR" sz="2400" b="1" dirty="0">
                <a:effectLst/>
                <a:latin typeface="Arial" panose="020B0604020202020204" pitchFamily="34" charset="0"/>
                <a:ea typeface="Times New Roman" panose="02020603050405020304" pitchFamily="18" charset="0"/>
                <a:cs typeface="0 Nazanin" panose="00000400000000000000" pitchFamily="2" charset="-78"/>
              </a:rPr>
              <a:t>5- 1- سوابق انتشارات علمی و فنی </a:t>
            </a:r>
            <a:endParaRPr lang="en-US" sz="2400" dirty="0">
              <a:effectLst/>
              <a:latin typeface="Times New Roman" panose="02020603050405020304" pitchFamily="18" charset="0"/>
              <a:ea typeface="Times New Roman" panose="02020603050405020304" pitchFamily="18" charset="0"/>
              <a:cs typeface="0 Nazanin" panose="00000400000000000000" pitchFamily="2" charset="-78"/>
            </a:endParaRPr>
          </a:p>
          <a:p>
            <a:pPr algn="r" rtl="1"/>
            <a:endParaRPr lang="en-US" dirty="0"/>
          </a:p>
        </p:txBody>
      </p:sp>
      <p:sp>
        <p:nvSpPr>
          <p:cNvPr id="4" name="Footer Placeholder 3">
            <a:extLst>
              <a:ext uri="{FF2B5EF4-FFF2-40B4-BE49-F238E27FC236}">
                <a16:creationId xmlns:a16="http://schemas.microsoft.com/office/drawing/2014/main" id="{2D859D35-FF9B-278C-1FD0-CBB3089D6381}"/>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5278C24-C466-9F25-1BC3-8225453376C7}"/>
              </a:ext>
            </a:extLst>
          </p:cNvPr>
          <p:cNvSpPr>
            <a:spLocks noGrp="1"/>
          </p:cNvSpPr>
          <p:nvPr>
            <p:ph type="sldNum" sz="quarter" idx="11"/>
          </p:nvPr>
        </p:nvSpPr>
        <p:spPr/>
        <p:txBody>
          <a:bodyPr/>
          <a:lstStyle/>
          <a:p>
            <a:fld id="{294A09A9-5501-47C1-A89A-A340965A2BE2}" type="slidenum">
              <a:rPr lang="en-US" smtClean="0"/>
              <a:pPr/>
              <a:t>60</a:t>
            </a:fld>
            <a:endParaRPr lang="en-US" dirty="0"/>
          </a:p>
        </p:txBody>
      </p:sp>
    </p:spTree>
    <p:extLst>
      <p:ext uri="{BB962C8B-B14F-4D97-AF65-F5344CB8AC3E}">
        <p14:creationId xmlns:p14="http://schemas.microsoft.com/office/powerpoint/2010/main" val="3146518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DBA6F-38FE-411E-4B56-7A16468B2EE1}"/>
              </a:ext>
            </a:extLst>
          </p:cNvPr>
          <p:cNvSpPr>
            <a:spLocks noGrp="1"/>
          </p:cNvSpPr>
          <p:nvPr>
            <p:ph type="title"/>
          </p:nvPr>
        </p:nvSpPr>
        <p:spPr/>
        <p:txBody>
          <a:bodyPr>
            <a:normAutofit/>
          </a:bodyPr>
          <a:lstStyle/>
          <a:p>
            <a:r>
              <a:rPr lang="fa-IR" sz="3200" b="1" dirty="0">
                <a:latin typeface="IRAN SansMobileNoEn" panose="020B0506030804020204" pitchFamily="34" charset="-78"/>
                <a:cs typeface="0 Nazanin" panose="00000400000000000000" pitchFamily="2" charset="-78"/>
              </a:rPr>
              <a:t>کاربرگ درخواست پذیرش و استقرار واحدهای فناوری در دوره رشد</a:t>
            </a:r>
            <a:endParaRPr lang="en-US" sz="3200" dirty="0"/>
          </a:p>
        </p:txBody>
      </p:sp>
      <p:sp>
        <p:nvSpPr>
          <p:cNvPr id="3" name="Content Placeholder 2">
            <a:extLst>
              <a:ext uri="{FF2B5EF4-FFF2-40B4-BE49-F238E27FC236}">
                <a16:creationId xmlns:a16="http://schemas.microsoft.com/office/drawing/2014/main" id="{C5345374-6119-16B1-F5B5-84DCEF2645F2}"/>
              </a:ext>
            </a:extLst>
          </p:cNvPr>
          <p:cNvSpPr>
            <a:spLocks noGrp="1"/>
          </p:cNvSpPr>
          <p:nvPr>
            <p:ph idx="1"/>
          </p:nvPr>
        </p:nvSpPr>
        <p:spPr>
          <a:xfrm>
            <a:off x="931984" y="2485995"/>
            <a:ext cx="10515600" cy="3474720"/>
          </a:xfrm>
        </p:spPr>
        <p:txBody>
          <a:bodyPr>
            <a:normAutofit/>
          </a:bodyPr>
          <a:lstStyle/>
          <a:p>
            <a:pPr marL="0" indent="0" algn="just" rtl="1">
              <a:buNone/>
              <a:tabLst>
                <a:tab pos="4379595" algn="l"/>
              </a:tabLst>
            </a:pPr>
            <a:endParaRPr lang="en-US" sz="1800" dirty="0">
              <a:effectLst/>
              <a:latin typeface="Times New Roman" panose="02020603050405020304" pitchFamily="18" charset="0"/>
              <a:ea typeface="Times New Roman" panose="02020603050405020304" pitchFamily="18" charset="0"/>
              <a:cs typeface="Nazanin"/>
            </a:endParaRPr>
          </a:p>
          <a:p>
            <a:pPr marL="0" indent="0" algn="just" rtl="1">
              <a:spcAft>
                <a:spcPts val="1200"/>
              </a:spcAft>
              <a:buNone/>
              <a:tabLst>
                <a:tab pos="4379595" algn="l"/>
              </a:tabLst>
            </a:pPr>
            <a:r>
              <a:rPr lang="fa-IR" sz="1800" b="1" dirty="0">
                <a:effectLst/>
                <a:highlight>
                  <a:srgbClr val="FFFF00"/>
                </a:highlight>
                <a:latin typeface="Arial" panose="020B0604020202020204" pitchFamily="34" charset="0"/>
                <a:ea typeface="Times New Roman" panose="02020603050405020304" pitchFamily="18" charset="0"/>
                <a:cs typeface="B Zar" panose="00000400000000000000" pitchFamily="2" charset="-78"/>
              </a:rPr>
              <a:t>2- معرفی  ايده محوري واحد فناور</a:t>
            </a:r>
            <a:endParaRPr lang="en-US" sz="1800" dirty="0">
              <a:effectLst/>
              <a:highlight>
                <a:srgbClr val="FFFF00"/>
              </a:highlight>
              <a:latin typeface="Times New Roman" panose="02020603050405020304" pitchFamily="18" charset="0"/>
              <a:ea typeface="Times New Roman" panose="02020603050405020304" pitchFamily="18" charset="0"/>
              <a:cs typeface="Nazanin"/>
            </a:endParaRPr>
          </a:p>
          <a:p>
            <a:pPr marL="0" indent="0" algn="just" rtl="1">
              <a:spcAft>
                <a:spcPts val="600"/>
              </a:spcAft>
              <a:buNone/>
              <a:tabLst>
                <a:tab pos="4379595" algn="l"/>
              </a:tabLst>
            </a:pPr>
            <a:r>
              <a:rPr lang="fa-IR" sz="1800" b="1" dirty="0">
                <a:effectLst/>
                <a:latin typeface="Arial" panose="020B0604020202020204" pitchFamily="34" charset="0"/>
                <a:ea typeface="Times New Roman" panose="02020603050405020304" pitchFamily="18" charset="0"/>
                <a:cs typeface="B Zar" panose="00000400000000000000" pitchFamily="2" charset="-78"/>
              </a:rPr>
              <a:t>1-2-  عنوان ايده محوري به فارسی</a:t>
            </a:r>
            <a:endParaRPr lang="en-US" sz="1800" dirty="0">
              <a:effectLst/>
              <a:latin typeface="Times New Roman" panose="02020603050405020304" pitchFamily="18" charset="0"/>
              <a:ea typeface="Times New Roman" panose="02020603050405020304" pitchFamily="18" charset="0"/>
              <a:cs typeface="Nazanin"/>
            </a:endParaRPr>
          </a:p>
          <a:p>
            <a:pPr marL="0" indent="0" algn="just" rtl="1">
              <a:spcAft>
                <a:spcPts val="600"/>
              </a:spcAft>
              <a:buNone/>
              <a:tabLst>
                <a:tab pos="4379595" algn="l"/>
              </a:tabLst>
            </a:pPr>
            <a:r>
              <a:rPr lang="fa-IR" sz="1800" b="1" dirty="0">
                <a:effectLst/>
                <a:latin typeface="Arial" panose="020B0604020202020204" pitchFamily="34" charset="0"/>
                <a:ea typeface="Times New Roman" panose="02020603050405020304" pitchFamily="18" charset="0"/>
                <a:cs typeface="B Zar" panose="00000400000000000000" pitchFamily="2" charset="-78"/>
              </a:rPr>
              <a:t>2-2- عنوان ايده محوري  به انگليسي</a:t>
            </a:r>
            <a:endParaRPr lang="en-US" sz="1800" dirty="0">
              <a:effectLst/>
              <a:latin typeface="Times New Roman" panose="02020603050405020304" pitchFamily="18" charset="0"/>
              <a:ea typeface="Times New Roman" panose="02020603050405020304" pitchFamily="18" charset="0"/>
              <a:cs typeface="Nazanin"/>
            </a:endParaRPr>
          </a:p>
          <a:p>
            <a:pPr marL="0" indent="0" algn="just" rtl="1">
              <a:spcAft>
                <a:spcPts val="600"/>
              </a:spcAft>
              <a:buNone/>
              <a:tabLst>
                <a:tab pos="4379595" algn="l"/>
              </a:tabLst>
            </a:pPr>
            <a:r>
              <a:rPr lang="fa-IR" sz="1800" b="1" dirty="0">
                <a:effectLst/>
                <a:latin typeface="Arial" panose="020B0604020202020204" pitchFamily="34" charset="0"/>
                <a:ea typeface="Times New Roman" panose="02020603050405020304" pitchFamily="18" charset="0"/>
                <a:cs typeface="B Zar" panose="00000400000000000000" pitchFamily="2" charset="-78"/>
              </a:rPr>
              <a:t>3- 2- پيشنهاد دهنده ايده محوري </a:t>
            </a:r>
            <a:endParaRPr lang="en-US" sz="1800" dirty="0">
              <a:effectLst/>
              <a:latin typeface="Times New Roman" panose="02020603050405020304" pitchFamily="18" charset="0"/>
              <a:ea typeface="Times New Roman" panose="02020603050405020304" pitchFamily="18" charset="0"/>
              <a:cs typeface="Nazanin"/>
            </a:endParaRPr>
          </a:p>
          <a:p>
            <a:pPr marL="0" indent="0" algn="just" rtl="1">
              <a:buNone/>
              <a:tabLst>
                <a:tab pos="4379595" algn="l"/>
              </a:tabLst>
            </a:pPr>
            <a:r>
              <a:rPr lang="fa-IR" sz="1800" b="1" dirty="0">
                <a:effectLst/>
                <a:latin typeface="Arial" panose="020B0604020202020204" pitchFamily="34" charset="0"/>
                <a:ea typeface="Times New Roman" panose="02020603050405020304" pitchFamily="18" charset="0"/>
                <a:cs typeface="B Zar" panose="00000400000000000000" pitchFamily="2" charset="-78"/>
              </a:rPr>
              <a:t> تذکر: پیشنهاد دهنده ایده الزاماً جزء </a:t>
            </a:r>
            <a:r>
              <a:rPr lang="fa-IR" sz="1800" b="1" dirty="0">
                <a:solidFill>
                  <a:srgbClr val="FF0000"/>
                </a:solidFill>
                <a:effectLst/>
                <a:latin typeface="Arial" panose="020B0604020202020204" pitchFamily="34" charset="0"/>
                <a:ea typeface="Times New Roman" panose="02020603050405020304" pitchFamily="18" charset="0"/>
                <a:cs typeface="B Zar" panose="00000400000000000000" pitchFamily="2" charset="-78"/>
              </a:rPr>
              <a:t>اعضاء هیئت مدیره </a:t>
            </a:r>
            <a:r>
              <a:rPr lang="fa-IR" sz="1800" b="1" dirty="0">
                <a:effectLst/>
                <a:latin typeface="Arial" panose="020B0604020202020204" pitchFamily="34" charset="0"/>
                <a:ea typeface="Times New Roman" panose="02020603050405020304" pitchFamily="18" charset="0"/>
                <a:cs typeface="B Zar" panose="00000400000000000000" pitchFamily="2" charset="-78"/>
              </a:rPr>
              <a:t>و </a:t>
            </a:r>
            <a:r>
              <a:rPr lang="fa-IR" sz="1800" b="1" dirty="0">
                <a:solidFill>
                  <a:srgbClr val="FF0000"/>
                </a:solidFill>
                <a:effectLst/>
                <a:latin typeface="Arial" panose="020B0604020202020204" pitchFamily="34" charset="0"/>
                <a:ea typeface="Times New Roman" panose="02020603050405020304" pitchFamily="18" charset="0"/>
                <a:cs typeface="B Zar" panose="00000400000000000000" pitchFamily="2" charset="-78"/>
              </a:rPr>
              <a:t>سهامداران اصلی </a:t>
            </a:r>
            <a:r>
              <a:rPr lang="fa-IR" sz="1800" b="1" dirty="0">
                <a:effectLst/>
                <a:latin typeface="Arial" panose="020B0604020202020204" pitchFamily="34" charset="0"/>
                <a:ea typeface="Times New Roman" panose="02020603050405020304" pitchFamily="18" charset="0"/>
                <a:cs typeface="B Zar" panose="00000400000000000000" pitchFamily="2" charset="-78"/>
              </a:rPr>
              <a:t>شرکت باشد.</a:t>
            </a:r>
            <a:endParaRPr lang="en-US" sz="1800" dirty="0">
              <a:effectLst/>
              <a:latin typeface="Times New Roman" panose="02020603050405020304" pitchFamily="18" charset="0"/>
              <a:ea typeface="Times New Roman" panose="02020603050405020304" pitchFamily="18" charset="0"/>
              <a:cs typeface="Nazanin"/>
            </a:endParaRPr>
          </a:p>
          <a:p>
            <a:pPr marL="0" indent="0" algn="just" rtl="1">
              <a:buNone/>
              <a:tabLst>
                <a:tab pos="4379595" algn="l"/>
              </a:tabLst>
            </a:pPr>
            <a:r>
              <a:rPr lang="fa-IR" sz="1800" b="1" dirty="0">
                <a:effectLst/>
                <a:latin typeface="Arial" panose="020B0604020202020204" pitchFamily="34" charset="0"/>
                <a:ea typeface="Times New Roman" panose="02020603050405020304" pitchFamily="18" charset="0"/>
                <a:cs typeface="B Zar" panose="00000400000000000000" pitchFamily="2" charset="-78"/>
              </a:rPr>
              <a:t>4-2-  دستاورد ايده محوري:           توليد دانش فني  </a:t>
            </a:r>
            <a:r>
              <a:rPr lang="fa-IR" sz="1800" b="1" dirty="0">
                <a:effectLst/>
                <a:latin typeface="Times New Roman" panose="02020603050405020304" pitchFamily="18" charset="0"/>
                <a:ea typeface="Times New Roman" panose="02020603050405020304" pitchFamily="18" charset="0"/>
                <a:cs typeface="Nazanin"/>
              </a:rPr>
              <a:t>□</a:t>
            </a:r>
            <a:r>
              <a:rPr lang="fa-IR" sz="1800" b="1" dirty="0">
                <a:effectLst/>
                <a:latin typeface="Arial" panose="020B0604020202020204" pitchFamily="34" charset="0"/>
                <a:ea typeface="Times New Roman" panose="02020603050405020304" pitchFamily="18" charset="0"/>
                <a:cs typeface="B Zar" panose="00000400000000000000" pitchFamily="2" charset="-78"/>
              </a:rPr>
              <a:t>              طراحی و توليد محصول جديد  </a:t>
            </a:r>
            <a:r>
              <a:rPr lang="fa-IR" sz="1800" b="1" dirty="0">
                <a:effectLst/>
                <a:latin typeface="Times New Roman" panose="02020603050405020304" pitchFamily="18" charset="0"/>
                <a:ea typeface="Times New Roman" panose="02020603050405020304" pitchFamily="18" charset="0"/>
                <a:cs typeface="Nazanin"/>
              </a:rPr>
              <a:t>□</a:t>
            </a:r>
            <a:r>
              <a:rPr lang="fa-IR" sz="1800" b="1" dirty="0">
                <a:effectLst/>
                <a:latin typeface="Arial" panose="020B0604020202020204" pitchFamily="34" charset="0"/>
                <a:ea typeface="Times New Roman" panose="02020603050405020304" pitchFamily="18" charset="0"/>
                <a:cs typeface="B Zar" panose="00000400000000000000" pitchFamily="2" charset="-78"/>
              </a:rPr>
              <a:t>                  </a:t>
            </a:r>
            <a:endParaRPr lang="en-US" sz="1800" dirty="0">
              <a:effectLst/>
              <a:latin typeface="Times New Roman" panose="02020603050405020304" pitchFamily="18" charset="0"/>
              <a:ea typeface="Times New Roman" panose="02020603050405020304" pitchFamily="18" charset="0"/>
              <a:cs typeface="Nazanin"/>
            </a:endParaRPr>
          </a:p>
          <a:p>
            <a:pPr marL="0" indent="0" algn="just" rtl="1">
              <a:buNone/>
              <a:tabLst>
                <a:tab pos="4379595" algn="l"/>
              </a:tabLst>
            </a:pPr>
            <a:r>
              <a:rPr lang="fa-IR" sz="1800" b="1" dirty="0">
                <a:effectLst/>
                <a:latin typeface="Arial" panose="020B0604020202020204" pitchFamily="34" charset="0"/>
                <a:ea typeface="Times New Roman" panose="02020603050405020304" pitchFamily="18" charset="0"/>
                <a:cs typeface="B Zar" panose="00000400000000000000" pitchFamily="2" charset="-78"/>
              </a:rPr>
              <a:t>تجاري سازي دستاوردهاي تحقيقاتي قبلي</a:t>
            </a: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 </a:t>
            </a:r>
            <a:r>
              <a:rPr lang="fa-IR" sz="1800" b="1" dirty="0">
                <a:effectLst/>
                <a:latin typeface="Times New Roman" panose="02020603050405020304" pitchFamily="18" charset="0"/>
                <a:ea typeface="Times New Roman" panose="02020603050405020304" pitchFamily="18" charset="0"/>
                <a:cs typeface="Nazanin"/>
              </a:rPr>
              <a:t>□</a:t>
            </a:r>
            <a:r>
              <a:rPr lang="fa-IR" sz="1800" b="1" dirty="0">
                <a:effectLst/>
                <a:latin typeface="Arial" panose="020B0604020202020204" pitchFamily="34" charset="0"/>
                <a:ea typeface="Times New Roman" panose="02020603050405020304" pitchFamily="18" charset="0"/>
                <a:cs typeface="B Zar" panose="00000400000000000000" pitchFamily="2" charset="-78"/>
              </a:rPr>
              <a:t>            تکميل محصول موجود </a:t>
            </a:r>
            <a:r>
              <a:rPr lang="fa-IR" sz="1800" b="1" dirty="0">
                <a:effectLst/>
                <a:latin typeface="Times New Roman" panose="02020603050405020304" pitchFamily="18" charset="0"/>
                <a:ea typeface="Times New Roman" panose="02020603050405020304" pitchFamily="18" charset="0"/>
                <a:cs typeface="Nazanin"/>
              </a:rPr>
              <a:t>□</a:t>
            </a:r>
            <a:r>
              <a:rPr lang="fa-IR" sz="1800" b="1" dirty="0">
                <a:effectLst/>
                <a:latin typeface="Arial" panose="020B0604020202020204" pitchFamily="34" charset="0"/>
                <a:ea typeface="Times New Roman" panose="02020603050405020304" pitchFamily="18" charset="0"/>
                <a:cs typeface="B Zar" panose="00000400000000000000" pitchFamily="2" charset="-78"/>
              </a:rPr>
              <a:t>                                ساير(با توضيحات)</a:t>
            </a: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 </a:t>
            </a:r>
            <a:r>
              <a:rPr lang="fa-IR" sz="1800" b="1" dirty="0">
                <a:effectLst/>
                <a:latin typeface="Times New Roman" panose="02020603050405020304" pitchFamily="18" charset="0"/>
                <a:ea typeface="Times New Roman" panose="02020603050405020304" pitchFamily="18" charset="0"/>
                <a:cs typeface="Nazanin"/>
              </a:rPr>
              <a:t>□</a:t>
            </a:r>
            <a:r>
              <a:rPr lang="fa-IR" sz="1800" b="1" dirty="0">
                <a:effectLst/>
                <a:latin typeface="Arial" panose="020B0604020202020204" pitchFamily="34" charset="0"/>
                <a:ea typeface="Times New Roman" panose="02020603050405020304" pitchFamily="18" charset="0"/>
                <a:cs typeface="B Zar" panose="00000400000000000000" pitchFamily="2" charset="-78"/>
              </a:rPr>
              <a:t>       </a:t>
            </a:r>
            <a:endParaRPr lang="en-US" sz="1800" dirty="0">
              <a:effectLst/>
              <a:latin typeface="Times New Roman" panose="02020603050405020304" pitchFamily="18" charset="0"/>
              <a:ea typeface="Times New Roman" panose="02020603050405020304" pitchFamily="18" charset="0"/>
              <a:cs typeface="Nazanin"/>
            </a:endParaRPr>
          </a:p>
          <a:p>
            <a:pPr algn="r" rtl="1"/>
            <a:endParaRPr lang="en-US" dirty="0"/>
          </a:p>
        </p:txBody>
      </p:sp>
      <p:sp>
        <p:nvSpPr>
          <p:cNvPr id="4" name="Footer Placeholder 3">
            <a:extLst>
              <a:ext uri="{FF2B5EF4-FFF2-40B4-BE49-F238E27FC236}">
                <a16:creationId xmlns:a16="http://schemas.microsoft.com/office/drawing/2014/main" id="{25B294C3-A554-B050-7886-1000CC6C1E19}"/>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39EC939-9D50-74F9-8F2C-03C1ED45BFD7}"/>
              </a:ext>
            </a:extLst>
          </p:cNvPr>
          <p:cNvSpPr>
            <a:spLocks noGrp="1"/>
          </p:cNvSpPr>
          <p:nvPr>
            <p:ph type="sldNum" sz="quarter" idx="11"/>
          </p:nvPr>
        </p:nvSpPr>
        <p:spPr/>
        <p:txBody>
          <a:bodyPr/>
          <a:lstStyle/>
          <a:p>
            <a:fld id="{294A09A9-5501-47C1-A89A-A340965A2BE2}" type="slidenum">
              <a:rPr lang="en-US" smtClean="0"/>
              <a:pPr/>
              <a:t>61</a:t>
            </a:fld>
            <a:endParaRPr lang="en-US" dirty="0"/>
          </a:p>
        </p:txBody>
      </p:sp>
    </p:spTree>
    <p:extLst>
      <p:ext uri="{BB962C8B-B14F-4D97-AF65-F5344CB8AC3E}">
        <p14:creationId xmlns:p14="http://schemas.microsoft.com/office/powerpoint/2010/main" val="2025706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112B-9335-192F-8913-D33162A5EA2F}"/>
              </a:ext>
            </a:extLst>
          </p:cNvPr>
          <p:cNvSpPr>
            <a:spLocks noGrp="1"/>
          </p:cNvSpPr>
          <p:nvPr>
            <p:ph type="title"/>
          </p:nvPr>
        </p:nvSpPr>
        <p:spPr/>
        <p:txBody>
          <a:bodyPr>
            <a:noAutofit/>
          </a:bodyPr>
          <a:lstStyle/>
          <a:p>
            <a:r>
              <a:rPr lang="fa-IR" sz="3200" b="1" dirty="0">
                <a:cs typeface="0 Nazanin" panose="00000400000000000000" pitchFamily="2" charset="-78"/>
              </a:rPr>
              <a:t>کاربرگ درخواست پذیرش و استقرار واحدهای فناوری در دوره رشد</a:t>
            </a:r>
            <a:endParaRPr lang="en-US" sz="3200" b="1" dirty="0">
              <a:cs typeface="0 Nazanin" panose="00000400000000000000" pitchFamily="2" charset="-78"/>
            </a:endParaRPr>
          </a:p>
        </p:txBody>
      </p:sp>
      <p:sp>
        <p:nvSpPr>
          <p:cNvPr id="3" name="Content Placeholder 2">
            <a:extLst>
              <a:ext uri="{FF2B5EF4-FFF2-40B4-BE49-F238E27FC236}">
                <a16:creationId xmlns:a16="http://schemas.microsoft.com/office/drawing/2014/main" id="{95D7D73E-C0C0-75FE-DFA7-E9501DFEFF9E}"/>
              </a:ext>
            </a:extLst>
          </p:cNvPr>
          <p:cNvSpPr>
            <a:spLocks noGrp="1"/>
          </p:cNvSpPr>
          <p:nvPr>
            <p:ph idx="1"/>
          </p:nvPr>
        </p:nvSpPr>
        <p:spPr>
          <a:xfrm>
            <a:off x="633046" y="2626673"/>
            <a:ext cx="11107616" cy="3474720"/>
          </a:xfrm>
        </p:spPr>
        <p:txBody>
          <a:bodyPr>
            <a:normAutofit/>
          </a:bodyPr>
          <a:lstStyle/>
          <a:p>
            <a:pPr marL="0" indent="0" algn="just" rtl="1">
              <a:buNone/>
              <a:tabLst>
                <a:tab pos="4379595" algn="l"/>
              </a:tabLst>
            </a:pPr>
            <a:endParaRPr lang="fa-IR" dirty="0">
              <a:cs typeface="0 Nazanin" panose="00000400000000000000" pitchFamily="2" charset="-78"/>
            </a:endParaRPr>
          </a:p>
          <a:p>
            <a:pPr marL="0" indent="0" algn="just" rtl="1">
              <a:buNone/>
              <a:tabLst>
                <a:tab pos="4379595" algn="l"/>
              </a:tabLst>
            </a:pPr>
            <a:r>
              <a:rPr lang="fa-IR" sz="2400" dirty="0">
                <a:cs typeface="0 Nazanin" panose="00000400000000000000" pitchFamily="2" charset="-78"/>
              </a:rPr>
              <a:t>5-2-	تشریح ايده محوري :( به همراه مستندات)</a:t>
            </a:r>
          </a:p>
          <a:p>
            <a:pPr marL="0" indent="0" algn="just" rtl="1">
              <a:buNone/>
              <a:tabLst>
                <a:tab pos="4379595" algn="l"/>
              </a:tabLst>
            </a:pPr>
            <a:r>
              <a:rPr lang="fa-IR" sz="2400" dirty="0">
                <a:cs typeface="0 Nazanin" panose="00000400000000000000" pitchFamily="2" charset="-78"/>
              </a:rPr>
              <a:t>1-5-2- تشریح اهداف ایده :</a:t>
            </a:r>
          </a:p>
          <a:p>
            <a:pPr marL="0" indent="0" algn="just" rtl="1">
              <a:buNone/>
              <a:tabLst>
                <a:tab pos="4379595" algn="l"/>
              </a:tabLst>
            </a:pPr>
            <a:r>
              <a:rPr lang="fa-IR" sz="2400" dirty="0">
                <a:cs typeface="0 Nazanin" panose="00000400000000000000" pitchFamily="2" charset="-78"/>
              </a:rPr>
              <a:t>2-5-2- تشریح روش اصلی اجرای ایده:</a:t>
            </a:r>
          </a:p>
          <a:p>
            <a:pPr marL="0" indent="0" algn="just" rtl="1">
              <a:buNone/>
              <a:tabLst>
                <a:tab pos="4379595" algn="l"/>
              </a:tabLst>
            </a:pPr>
            <a:r>
              <a:rPr lang="fa-IR" sz="2400" dirty="0">
                <a:cs typeface="0 Nazanin" panose="00000400000000000000" pitchFamily="2" charset="-78"/>
              </a:rPr>
              <a:t>6-2- ماهیت طرح از نظر روش اجرا چیست؟</a:t>
            </a:r>
          </a:p>
          <a:p>
            <a:pPr marL="0" indent="0" algn="just" rtl="1">
              <a:buNone/>
              <a:tabLst>
                <a:tab pos="4379595" algn="l"/>
              </a:tabLst>
            </a:pPr>
            <a:r>
              <a:rPr lang="fa-IR" sz="2400" dirty="0">
                <a:cs typeface="0 Nazanin" panose="00000400000000000000" pitchFamily="2" charset="-78"/>
              </a:rPr>
              <a:t>• </a:t>
            </a:r>
            <a:r>
              <a:rPr lang="fa-IR" sz="2400" dirty="0">
                <a:highlight>
                  <a:srgbClr val="FFFF00"/>
                </a:highlight>
                <a:cs typeface="0 Nazanin" panose="00000400000000000000" pitchFamily="2" charset="-78"/>
              </a:rPr>
              <a:t>مشابه سازی        </a:t>
            </a:r>
            <a:r>
              <a:rPr lang="fa-IR" sz="2400" dirty="0">
                <a:cs typeface="0 Nazanin" panose="00000400000000000000" pitchFamily="2" charset="-78"/>
              </a:rPr>
              <a:t>•</a:t>
            </a:r>
            <a:r>
              <a:rPr lang="fa-IR" sz="2400" dirty="0">
                <a:highlight>
                  <a:srgbClr val="FFFF00"/>
                </a:highlight>
                <a:cs typeface="0 Nazanin" panose="00000400000000000000" pitchFamily="2" charset="-78"/>
              </a:rPr>
              <a:t>کپی سازی        </a:t>
            </a:r>
            <a:r>
              <a:rPr lang="fa-IR" sz="2400" dirty="0">
                <a:cs typeface="0 Nazanin" panose="00000400000000000000" pitchFamily="2" charset="-78"/>
              </a:rPr>
              <a:t>• </a:t>
            </a:r>
            <a:r>
              <a:rPr lang="fa-IR" sz="2400" dirty="0">
                <a:highlight>
                  <a:srgbClr val="FFFF00"/>
                </a:highlight>
                <a:cs typeface="0 Nazanin" panose="00000400000000000000" pitchFamily="2" charset="-78"/>
              </a:rPr>
              <a:t>مهندسی معکوس   </a:t>
            </a:r>
            <a:r>
              <a:rPr lang="fa-IR" sz="2400" dirty="0">
                <a:cs typeface="0 Nazanin" panose="00000400000000000000" pitchFamily="2" charset="-78"/>
              </a:rPr>
              <a:t>• </a:t>
            </a:r>
            <a:r>
              <a:rPr lang="fa-IR" sz="2400" dirty="0">
                <a:highlight>
                  <a:srgbClr val="FFFF00"/>
                </a:highlight>
                <a:cs typeface="0 Nazanin" panose="00000400000000000000" pitchFamily="2" charset="-78"/>
              </a:rPr>
              <a:t> نوآوری           </a:t>
            </a:r>
            <a:r>
              <a:rPr lang="fa-IR" sz="2400" dirty="0">
                <a:cs typeface="0 Nazanin" panose="00000400000000000000" pitchFamily="2" charset="-78"/>
              </a:rPr>
              <a:t>•سایر </a:t>
            </a:r>
          </a:p>
          <a:p>
            <a:pPr marL="0" indent="0" algn="just" rtl="1">
              <a:buNone/>
              <a:tabLst>
                <a:tab pos="4379595" algn="l"/>
              </a:tabLst>
            </a:pPr>
            <a:endParaRPr lang="en-US" dirty="0"/>
          </a:p>
        </p:txBody>
      </p:sp>
      <p:sp>
        <p:nvSpPr>
          <p:cNvPr id="4" name="Footer Placeholder 3">
            <a:extLst>
              <a:ext uri="{FF2B5EF4-FFF2-40B4-BE49-F238E27FC236}">
                <a16:creationId xmlns:a16="http://schemas.microsoft.com/office/drawing/2014/main" id="{B7C634D4-A59B-66D7-DC24-F3B1F0E66B0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7D6E7112-B566-AC6C-9C5B-3E7F4A53B886}"/>
              </a:ext>
            </a:extLst>
          </p:cNvPr>
          <p:cNvSpPr>
            <a:spLocks noGrp="1"/>
          </p:cNvSpPr>
          <p:nvPr>
            <p:ph type="sldNum" sz="quarter" idx="11"/>
          </p:nvPr>
        </p:nvSpPr>
        <p:spPr/>
        <p:txBody>
          <a:bodyPr/>
          <a:lstStyle/>
          <a:p>
            <a:fld id="{294A09A9-5501-47C1-A89A-A340965A2BE2}" type="slidenum">
              <a:rPr lang="en-US" smtClean="0"/>
              <a:pPr/>
              <a:t>62</a:t>
            </a:fld>
            <a:endParaRPr lang="en-US" dirty="0"/>
          </a:p>
        </p:txBody>
      </p:sp>
    </p:spTree>
    <p:extLst>
      <p:ext uri="{BB962C8B-B14F-4D97-AF65-F5344CB8AC3E}">
        <p14:creationId xmlns:p14="http://schemas.microsoft.com/office/powerpoint/2010/main" val="1150080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0AC8-9221-F0B3-C8CE-5209B996D33A}"/>
              </a:ext>
            </a:extLst>
          </p:cNvPr>
          <p:cNvSpPr>
            <a:spLocks noGrp="1"/>
          </p:cNvSpPr>
          <p:nvPr>
            <p:ph type="title"/>
          </p:nvPr>
        </p:nvSpPr>
        <p:spPr/>
        <p:txBody>
          <a:bodyPr>
            <a:normAutofit/>
          </a:bodyPr>
          <a:lstStyle/>
          <a:p>
            <a:r>
              <a:rPr lang="fa-IR" sz="3200" b="1" dirty="0">
                <a:cs typeface="0 Nazanin" panose="00000400000000000000" pitchFamily="2" charset="-78"/>
              </a:rPr>
              <a:t>کاربرگ درخواست پذیرش و استقرار واحدهای فناوری در دوره رشد</a:t>
            </a:r>
            <a:endParaRPr lang="en-US" sz="3200" dirty="0"/>
          </a:p>
        </p:txBody>
      </p:sp>
      <p:sp>
        <p:nvSpPr>
          <p:cNvPr id="3" name="Content Placeholder 2">
            <a:extLst>
              <a:ext uri="{FF2B5EF4-FFF2-40B4-BE49-F238E27FC236}">
                <a16:creationId xmlns:a16="http://schemas.microsoft.com/office/drawing/2014/main" id="{0656A385-559D-6497-247A-55AFB412CCCD}"/>
              </a:ext>
            </a:extLst>
          </p:cNvPr>
          <p:cNvSpPr>
            <a:spLocks noGrp="1"/>
          </p:cNvSpPr>
          <p:nvPr>
            <p:ph idx="1"/>
          </p:nvPr>
        </p:nvSpPr>
        <p:spPr>
          <a:xfrm>
            <a:off x="838200" y="2708031"/>
            <a:ext cx="10515600" cy="3756777"/>
          </a:xfrm>
        </p:spPr>
        <p:txBody>
          <a:bodyPr>
            <a:normAutofit/>
          </a:bodyPr>
          <a:lstStyle/>
          <a:p>
            <a:pPr marL="0" indent="0" algn="r" rtl="1">
              <a:buNone/>
            </a:pPr>
            <a:r>
              <a:rPr lang="fa-IR" sz="2400" dirty="0">
                <a:cs typeface="0 Nazanin" panose="00000400000000000000" pitchFamily="2" charset="-78"/>
              </a:rPr>
              <a:t>طرح مشابه داخلی دارد ؟   • بلی                             •خیر </a:t>
            </a:r>
          </a:p>
          <a:p>
            <a:pPr marL="0" indent="0" algn="r" rtl="1">
              <a:buNone/>
            </a:pPr>
            <a:r>
              <a:rPr lang="fa-IR" sz="2400" dirty="0">
                <a:cs typeface="0 Nazanin" panose="00000400000000000000" pitchFamily="2" charset="-78"/>
              </a:rPr>
              <a:t>در صورت داشتن مشابه داخلی تفاوت، مزیت و قابلیت های ویژه آن را تشریح نمایید.</a:t>
            </a:r>
          </a:p>
          <a:p>
            <a:pPr marL="0" indent="0" algn="r" rtl="1">
              <a:buNone/>
            </a:pPr>
            <a:r>
              <a:rPr lang="fa-IR" sz="2400" dirty="0">
                <a:cs typeface="0 Nazanin" panose="00000400000000000000" pitchFamily="2" charset="-78"/>
              </a:rPr>
              <a:t>8-2-  مشخصات فني نتيجه ايده:</a:t>
            </a:r>
          </a:p>
          <a:p>
            <a:pPr marL="0" indent="0" algn="r" rtl="1">
              <a:buNone/>
            </a:pPr>
            <a:r>
              <a:rPr lang="fa-IR" sz="2400" dirty="0">
                <a:cs typeface="0 Nazanin" panose="00000400000000000000" pitchFamily="2" charset="-78"/>
              </a:rPr>
              <a:t>1-8-2- ویژگیهای محصول را تشریح کنید: </a:t>
            </a:r>
          </a:p>
          <a:p>
            <a:pPr marL="0" indent="0" algn="r" rtl="1">
              <a:buNone/>
            </a:pPr>
            <a:r>
              <a:rPr lang="fa-IR" sz="2400" dirty="0">
                <a:cs typeface="0 Nazanin" panose="00000400000000000000" pitchFamily="2" charset="-78"/>
              </a:rPr>
              <a:t>2-8-2- </a:t>
            </a:r>
            <a:r>
              <a:rPr lang="fa-IR" sz="2400" dirty="0">
                <a:highlight>
                  <a:srgbClr val="FFFF00"/>
                </a:highlight>
                <a:cs typeface="0 Nazanin" panose="00000400000000000000" pitchFamily="2" charset="-78"/>
              </a:rPr>
              <a:t>مشخصات فنی محصول </a:t>
            </a:r>
            <a:r>
              <a:rPr lang="fa-IR" sz="2400" dirty="0">
                <a:cs typeface="0 Nazanin" panose="00000400000000000000" pitchFamily="2" charset="-78"/>
              </a:rPr>
              <a:t>را به همراه نقشه های فنی آن تشریح کنید.</a:t>
            </a:r>
          </a:p>
          <a:p>
            <a:pPr marL="0" indent="0" algn="r" rtl="1">
              <a:buNone/>
            </a:pPr>
            <a:r>
              <a:rPr lang="fa-IR" sz="2400" dirty="0">
                <a:cs typeface="0 Nazanin" panose="00000400000000000000" pitchFamily="2" charset="-78"/>
              </a:rPr>
              <a:t>9-2- دلايل انتخاب موضوع از نظر  فني و اقتصادي و ضرورت اجراي ايده محوري:</a:t>
            </a:r>
          </a:p>
          <a:p>
            <a:pPr marL="0" indent="0" algn="r" rtl="1">
              <a:buNone/>
            </a:pPr>
            <a:r>
              <a:rPr lang="fa-IR" sz="2400" dirty="0">
                <a:cs typeface="0 Nazanin" panose="00000400000000000000" pitchFamily="2" charset="-78"/>
              </a:rPr>
              <a:t>10-2- </a:t>
            </a:r>
            <a:r>
              <a:rPr lang="fa-IR" sz="2400" dirty="0">
                <a:highlight>
                  <a:srgbClr val="FFFF00"/>
                </a:highlight>
                <a:cs typeface="0 Nazanin" panose="00000400000000000000" pitchFamily="2" charset="-78"/>
              </a:rPr>
              <a:t>سابقه موضوع ايده از جنبه‌هاي نظري و تجربي در ايران </a:t>
            </a:r>
            <a:r>
              <a:rPr lang="fa-IR" sz="2400" dirty="0">
                <a:cs typeface="0 Nazanin" panose="00000400000000000000" pitchFamily="2" charset="-78"/>
              </a:rPr>
              <a:t>و ساير کشورها را  با ذکر منابع و نام شرکت های ارائه دهنده محصول بيان کنيد .</a:t>
            </a:r>
          </a:p>
          <a:p>
            <a:pPr marL="0" indent="0">
              <a:buNone/>
            </a:pPr>
            <a:endParaRPr lang="fa-IR" dirty="0"/>
          </a:p>
          <a:p>
            <a:endParaRPr lang="fa-IR" dirty="0"/>
          </a:p>
          <a:p>
            <a:pPr algn="r" rtl="1"/>
            <a:endParaRPr lang="en-US" dirty="0"/>
          </a:p>
        </p:txBody>
      </p:sp>
      <p:sp>
        <p:nvSpPr>
          <p:cNvPr id="4" name="Footer Placeholder 3">
            <a:extLst>
              <a:ext uri="{FF2B5EF4-FFF2-40B4-BE49-F238E27FC236}">
                <a16:creationId xmlns:a16="http://schemas.microsoft.com/office/drawing/2014/main" id="{6612B66E-DC30-CFDC-79E4-6270E7FEC0E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404C312-A0D9-B40C-BC97-0AFF8FB0AC80}"/>
              </a:ext>
            </a:extLst>
          </p:cNvPr>
          <p:cNvSpPr>
            <a:spLocks noGrp="1"/>
          </p:cNvSpPr>
          <p:nvPr>
            <p:ph type="sldNum" sz="quarter" idx="11"/>
          </p:nvPr>
        </p:nvSpPr>
        <p:spPr/>
        <p:txBody>
          <a:bodyPr/>
          <a:lstStyle/>
          <a:p>
            <a:fld id="{294A09A9-5501-47C1-A89A-A340965A2BE2}" type="slidenum">
              <a:rPr lang="en-US" smtClean="0"/>
              <a:pPr/>
              <a:t>63</a:t>
            </a:fld>
            <a:endParaRPr lang="en-US" dirty="0"/>
          </a:p>
        </p:txBody>
      </p:sp>
    </p:spTree>
    <p:extLst>
      <p:ext uri="{BB962C8B-B14F-4D97-AF65-F5344CB8AC3E}">
        <p14:creationId xmlns:p14="http://schemas.microsoft.com/office/powerpoint/2010/main" val="1615743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991A-993D-BFE9-0A5B-3F0F312B2F07}"/>
              </a:ext>
            </a:extLst>
          </p:cNvPr>
          <p:cNvSpPr>
            <a:spLocks noGrp="1"/>
          </p:cNvSpPr>
          <p:nvPr>
            <p:ph type="title"/>
          </p:nvPr>
        </p:nvSpPr>
        <p:spPr/>
        <p:txBody>
          <a:bodyPr>
            <a:normAutofit/>
          </a:bodyPr>
          <a:lstStyle/>
          <a:p>
            <a:r>
              <a:rPr lang="fa-IR" sz="3200" b="1" dirty="0">
                <a:cs typeface="0 Nazanin" panose="00000400000000000000" pitchFamily="2" charset="-78"/>
              </a:rPr>
              <a:t>کاربرگ درخواست پذیرش و استقرار واحدهای فناوری در دوره رشد</a:t>
            </a:r>
            <a:endParaRPr lang="en-US" sz="3200" dirty="0"/>
          </a:p>
        </p:txBody>
      </p:sp>
      <p:sp>
        <p:nvSpPr>
          <p:cNvPr id="3" name="Content Placeholder 2">
            <a:extLst>
              <a:ext uri="{FF2B5EF4-FFF2-40B4-BE49-F238E27FC236}">
                <a16:creationId xmlns:a16="http://schemas.microsoft.com/office/drawing/2014/main" id="{D1DA3286-B7CA-5211-3F01-26A823353659}"/>
              </a:ext>
            </a:extLst>
          </p:cNvPr>
          <p:cNvSpPr>
            <a:spLocks noGrp="1"/>
          </p:cNvSpPr>
          <p:nvPr>
            <p:ph idx="1"/>
          </p:nvPr>
        </p:nvSpPr>
        <p:spPr>
          <a:xfrm>
            <a:off x="838200" y="2473569"/>
            <a:ext cx="10515600" cy="4247906"/>
          </a:xfrm>
        </p:spPr>
        <p:txBody>
          <a:bodyPr>
            <a:normAutofit fontScale="92500" lnSpcReduction="20000"/>
          </a:bodyPr>
          <a:lstStyle/>
          <a:p>
            <a:pPr marL="0" indent="0" algn="just" rtl="1">
              <a:buNone/>
              <a:tabLst>
                <a:tab pos="4379595" algn="l"/>
              </a:tabLst>
            </a:pPr>
            <a:endParaRPr lang="en-US" sz="1800" dirty="0">
              <a:effectLst/>
              <a:latin typeface="Times New Roman" panose="02020603050405020304" pitchFamily="18" charset="0"/>
              <a:ea typeface="Times New Roman" panose="02020603050405020304" pitchFamily="18" charset="0"/>
              <a:cs typeface="Nazanin"/>
            </a:endParaRPr>
          </a:p>
          <a:p>
            <a:pPr marL="0" indent="0" algn="just" rtl="1">
              <a:spcAft>
                <a:spcPts val="600"/>
              </a:spcAft>
              <a:buNone/>
              <a:tabLst>
                <a:tab pos="4379595" algn="l"/>
              </a:tabLst>
            </a:pPr>
            <a:r>
              <a:rPr lang="fa-IR" sz="1900" b="1" dirty="0">
                <a:effectLst/>
                <a:latin typeface="Arial" panose="020B0604020202020204" pitchFamily="34" charset="0"/>
                <a:ea typeface="Times New Roman" panose="02020603050405020304" pitchFamily="18" charset="0"/>
                <a:cs typeface="0 Nazanin" panose="00000400000000000000" pitchFamily="2" charset="-78"/>
              </a:rPr>
              <a:t>11-2- ساير ويژگيهای  ايده محوري (لطفا با بلی و خير پاسخ دهيد)</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buNone/>
              <a:tabLst>
                <a:tab pos="4379595" algn="l"/>
              </a:tabLst>
            </a:pPr>
            <a:r>
              <a:rPr lang="fa-IR" sz="1900" b="1" dirty="0">
                <a:effectLst/>
                <a:latin typeface="Times New Roman" panose="02020603050405020304" pitchFamily="18" charset="0"/>
                <a:ea typeface="Times New Roman" panose="02020603050405020304" pitchFamily="18" charset="0"/>
                <a:cs typeface="0 Nazanin" panose="00000400000000000000" pitchFamily="2" charset="-78"/>
              </a:rPr>
              <a:t>□</a:t>
            </a:r>
            <a:r>
              <a:rPr lang="fa-IR" sz="1900" b="1" dirty="0">
                <a:effectLst/>
                <a:latin typeface="Arial" panose="020B0604020202020204" pitchFamily="34" charset="0"/>
                <a:ea typeface="Times New Roman" panose="02020603050405020304" pitchFamily="18" charset="0"/>
                <a:cs typeface="0 Nazanin" panose="00000400000000000000" pitchFamily="2" charset="-78"/>
              </a:rPr>
              <a:t>  توليد نمونه اين محصول يا خدمات، كپي يك نمونة قبلي (خارجي) است؟</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buNone/>
              <a:tabLst>
                <a:tab pos="4379595" algn="l"/>
              </a:tabLst>
            </a:pPr>
            <a:r>
              <a:rPr lang="fa-IR" sz="1900" b="1" dirty="0">
                <a:effectLst/>
                <a:latin typeface="Times New Roman" panose="02020603050405020304" pitchFamily="18" charset="0"/>
                <a:ea typeface="Times New Roman" panose="02020603050405020304" pitchFamily="18" charset="0"/>
                <a:cs typeface="0 Nazanin" panose="00000400000000000000" pitchFamily="2" charset="-78"/>
              </a:rPr>
              <a:t>□</a:t>
            </a:r>
            <a:r>
              <a:rPr lang="fa-IR" sz="1900" b="1" dirty="0">
                <a:effectLst/>
                <a:latin typeface="Arial" panose="020B0604020202020204" pitchFamily="34" charset="0"/>
                <a:ea typeface="Times New Roman" panose="02020603050405020304" pitchFamily="18" charset="0"/>
                <a:cs typeface="0 Nazanin" panose="00000400000000000000" pitchFamily="2" charset="-78"/>
              </a:rPr>
              <a:t>  توليد اين محصول يا خدمات مقدمه‌اي براي توليد نيمه صنعتي يا توليد انبوه است؟</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spcAft>
                <a:spcPts val="600"/>
              </a:spcAft>
              <a:buNone/>
              <a:tabLst>
                <a:tab pos="4379595" algn="l"/>
              </a:tabLst>
            </a:pPr>
            <a:r>
              <a:rPr lang="fa-IR" sz="1900" b="1" dirty="0">
                <a:effectLst/>
                <a:latin typeface="Times New Roman" panose="02020603050405020304" pitchFamily="18" charset="0"/>
                <a:ea typeface="Times New Roman" panose="02020603050405020304" pitchFamily="18" charset="0"/>
                <a:cs typeface="0 Nazanin" panose="00000400000000000000" pitchFamily="2" charset="-78"/>
              </a:rPr>
              <a:t>      □  </a:t>
            </a:r>
            <a:r>
              <a:rPr lang="fa-IR" sz="1900" b="1" dirty="0">
                <a:effectLst/>
                <a:latin typeface="Arial" panose="020B0604020202020204" pitchFamily="34" charset="0"/>
                <a:ea typeface="Times New Roman" panose="02020603050405020304" pitchFamily="18" charset="0"/>
                <a:cs typeface="0 Nazanin" panose="00000400000000000000" pitchFamily="2" charset="-78"/>
              </a:rPr>
              <a:t>آيا جانشين محصول ارائه شده در بازار وجود دارد</a:t>
            </a:r>
            <a:r>
              <a:rPr lang="fa-IR" sz="1900" b="1" dirty="0">
                <a:effectLst/>
                <a:latin typeface="Lucida Sans Unicode" panose="020B0602030504020204" pitchFamily="34" charset="0"/>
                <a:ea typeface="Times New Roman" panose="02020603050405020304" pitchFamily="18" charset="0"/>
                <a:cs typeface="0 Nazanin" panose="00000400000000000000" pitchFamily="2" charset="-78"/>
              </a:rPr>
              <a:t>؟</a:t>
            </a:r>
            <a:r>
              <a:rPr lang="fa-IR" sz="1900" b="1" dirty="0">
                <a:effectLst/>
                <a:latin typeface="Arial" panose="020B0604020202020204" pitchFamily="34" charset="0"/>
                <a:ea typeface="Times New Roman" panose="02020603050405020304" pitchFamily="18" charset="0"/>
                <a:cs typeface="0 Nazanin" panose="00000400000000000000" pitchFamily="2" charset="-78"/>
              </a:rPr>
              <a:t> </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buNone/>
              <a:tabLst>
                <a:tab pos="4379595" algn="l"/>
              </a:tabLst>
            </a:pPr>
            <a:r>
              <a:rPr lang="fa-IR" sz="1900" b="1" dirty="0">
                <a:effectLst/>
                <a:latin typeface="Arial" panose="020B0604020202020204" pitchFamily="34" charset="0"/>
                <a:ea typeface="Times New Roman" panose="02020603050405020304" pitchFamily="18" charset="0"/>
                <a:cs typeface="0 Nazanin" panose="00000400000000000000" pitchFamily="2" charset="-78"/>
              </a:rPr>
              <a:t>12-2- موانع احتمالی و قطعی عملی کردن ايده چيست؟ آيا امکانات مرکز رشد می تواند در رفع موانع فعاليت واحد فناور کفايت نمايد . در اين خصوص چه نوع حمايت و خدماتی را از مرکز رشد انتظار داريد ؟</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spcAft>
                <a:spcPts val="600"/>
              </a:spcAft>
              <a:buNone/>
              <a:tabLst>
                <a:tab pos="4379595" algn="l"/>
              </a:tabLst>
            </a:pPr>
            <a:r>
              <a:rPr lang="fa-IR" sz="1900" b="1" dirty="0">
                <a:effectLst/>
                <a:latin typeface="Arial" panose="020B0604020202020204" pitchFamily="34" charset="0"/>
                <a:ea typeface="Times New Roman" panose="02020603050405020304" pitchFamily="18" charset="0"/>
                <a:cs typeface="0 Nazanin" panose="00000400000000000000" pitchFamily="2" charset="-78"/>
              </a:rPr>
              <a:t>13-2- فعاليتهاي تحقيقاتي مقدماتي كه در ارتباط با اجراي اين ايده در آن واحد انجام شده است را بيان کنيد .</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buNone/>
              <a:tabLst>
                <a:tab pos="4379595" algn="l"/>
              </a:tabLst>
            </a:pPr>
            <a:r>
              <a:rPr lang="fa-IR" sz="1900" b="1" dirty="0">
                <a:effectLst/>
                <a:highlight>
                  <a:srgbClr val="FFFF00"/>
                </a:highlight>
                <a:latin typeface="Arial" panose="020B0604020202020204" pitchFamily="34" charset="0"/>
                <a:ea typeface="Times New Roman" panose="02020603050405020304" pitchFamily="18" charset="0"/>
                <a:cs typeface="0 Nazanin" panose="00000400000000000000" pitchFamily="2" charset="-78"/>
              </a:rPr>
              <a:t>3- برنامه کاري پیاده سازی ایده محوری واحد فناور</a:t>
            </a:r>
            <a:endParaRPr lang="en-US" sz="1900" dirty="0">
              <a:effectLst/>
              <a:highlight>
                <a:srgbClr val="FFFF00"/>
              </a:highligh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buNone/>
              <a:tabLst>
                <a:tab pos="4379595" algn="l"/>
              </a:tabLst>
            </a:pPr>
            <a:r>
              <a:rPr lang="fa-IR" sz="1900" b="1" dirty="0">
                <a:effectLst/>
                <a:latin typeface="Arial" panose="020B0604020202020204" pitchFamily="34" charset="0"/>
                <a:ea typeface="Times New Roman" panose="02020603050405020304" pitchFamily="18" charset="0"/>
                <a:cs typeface="0 Nazanin" panose="00000400000000000000" pitchFamily="2" charset="-78"/>
              </a:rPr>
              <a:t>1-3- ایده محوری در زمان ارائه طرح به مرکز رشد در چه مرحله ای از پیشرفت می باشد.</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buNone/>
              <a:tabLst>
                <a:tab pos="4379595" algn="l"/>
              </a:tabLst>
            </a:pPr>
            <a:r>
              <a:rPr lang="fa-IR" sz="1900" b="1" dirty="0">
                <a:effectLst/>
                <a:latin typeface="Times New Roman" panose="02020603050405020304" pitchFamily="18" charset="0"/>
                <a:ea typeface="Times New Roman" panose="02020603050405020304" pitchFamily="18" charset="0"/>
                <a:cs typeface="0 Nazanin" panose="00000400000000000000" pitchFamily="2" charset="-78"/>
              </a:rPr>
              <a:t> </a:t>
            </a:r>
            <a:r>
              <a:rPr lang="en-US" sz="1900" b="1" dirty="0">
                <a:effectLst/>
                <a:latin typeface="Arial" panose="020B0604020202020204" pitchFamily="34" charset="0"/>
                <a:ea typeface="Times New Roman" panose="02020603050405020304" pitchFamily="18" charset="0"/>
                <a:cs typeface="0 Nazanin" panose="00000400000000000000" pitchFamily="2" charset="-78"/>
                <a:sym typeface="Wingdings" panose="05000000000000000000" pitchFamily="2" charset="2"/>
              </a:rPr>
              <a:t></a:t>
            </a:r>
            <a:r>
              <a:rPr lang="fa-IR" sz="1900" b="1" dirty="0">
                <a:effectLst/>
                <a:latin typeface="Arial" panose="020B0604020202020204" pitchFamily="34" charset="0"/>
                <a:ea typeface="Times New Roman" panose="02020603050405020304" pitchFamily="18" charset="0"/>
                <a:cs typeface="0 Nazanin" panose="00000400000000000000" pitchFamily="2" charset="-78"/>
              </a:rPr>
              <a:t>فاز مطالعاتی در دست انجام                                   </a:t>
            </a:r>
            <a:r>
              <a:rPr lang="en-US" sz="1900" b="1" dirty="0">
                <a:effectLst/>
                <a:latin typeface="Arial" panose="020B0604020202020204" pitchFamily="34" charset="0"/>
                <a:ea typeface="Times New Roman" panose="02020603050405020304" pitchFamily="18" charset="0"/>
                <a:cs typeface="0 Nazanin" panose="00000400000000000000" pitchFamily="2" charset="-78"/>
                <a:sym typeface="Wingdings" panose="05000000000000000000" pitchFamily="2" charset="2"/>
              </a:rPr>
              <a:t></a:t>
            </a:r>
            <a:r>
              <a:rPr lang="fa-IR" sz="1900" b="1" dirty="0">
                <a:effectLst/>
                <a:latin typeface="Arial" panose="020B0604020202020204" pitchFamily="34" charset="0"/>
                <a:ea typeface="Times New Roman" panose="02020603050405020304" pitchFamily="18" charset="0"/>
                <a:cs typeface="0 Nazanin" panose="00000400000000000000" pitchFamily="2" charset="-78"/>
              </a:rPr>
              <a:t> فاز مطالعاتی انجام شده  </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buNone/>
              <a:tabLst>
                <a:tab pos="4379595" algn="l"/>
              </a:tabLst>
            </a:pPr>
            <a:r>
              <a:rPr lang="fa-IR" sz="1900" b="1" dirty="0">
                <a:effectLst/>
                <a:latin typeface="Times New Roman" panose="02020603050405020304" pitchFamily="18" charset="0"/>
                <a:ea typeface="Times New Roman" panose="02020603050405020304" pitchFamily="18" charset="0"/>
                <a:cs typeface="0 Nazanin" panose="00000400000000000000" pitchFamily="2" charset="-78"/>
              </a:rPr>
              <a:t> </a:t>
            </a:r>
            <a:r>
              <a:rPr lang="en-US" sz="1900" b="1" dirty="0">
                <a:effectLst/>
                <a:latin typeface="Arial" panose="020B0604020202020204" pitchFamily="34" charset="0"/>
                <a:ea typeface="Times New Roman" panose="02020603050405020304" pitchFamily="18" charset="0"/>
                <a:cs typeface="0 Nazanin" panose="00000400000000000000" pitchFamily="2" charset="-78"/>
                <a:sym typeface="Wingdings" panose="05000000000000000000" pitchFamily="2" charset="2"/>
              </a:rPr>
              <a:t></a:t>
            </a:r>
            <a:r>
              <a:rPr lang="fa-IR" sz="1900" b="1" dirty="0">
                <a:effectLst/>
                <a:latin typeface="Arial" panose="020B0604020202020204" pitchFamily="34" charset="0"/>
                <a:ea typeface="Times New Roman" panose="02020603050405020304" pitchFamily="18" charset="0"/>
                <a:cs typeface="0 Nazanin" panose="00000400000000000000" pitchFamily="2" charset="-78"/>
              </a:rPr>
              <a:t>نمونه اولیه ساخته شده                                           </a:t>
            </a:r>
            <a:r>
              <a:rPr lang="fa-IR" sz="1900" b="1" dirty="0">
                <a:effectLst/>
                <a:latin typeface="Times New Roman" panose="02020603050405020304" pitchFamily="18" charset="0"/>
                <a:ea typeface="Times New Roman" panose="02020603050405020304" pitchFamily="18" charset="0"/>
                <a:cs typeface="0 Nazanin" panose="00000400000000000000" pitchFamily="2" charset="-78"/>
              </a:rPr>
              <a:t> </a:t>
            </a:r>
            <a:r>
              <a:rPr lang="en-US" sz="1900" b="1" dirty="0">
                <a:effectLst/>
                <a:latin typeface="Arial" panose="020B0604020202020204" pitchFamily="34" charset="0"/>
                <a:ea typeface="Times New Roman" panose="02020603050405020304" pitchFamily="18" charset="0"/>
                <a:cs typeface="0 Nazanin" panose="00000400000000000000" pitchFamily="2" charset="-78"/>
                <a:sym typeface="Wingdings" panose="05000000000000000000" pitchFamily="2" charset="2"/>
              </a:rPr>
              <a:t></a:t>
            </a:r>
            <a:r>
              <a:rPr lang="fa-IR" sz="1900" b="1" dirty="0">
                <a:effectLst/>
                <a:latin typeface="Arial" panose="020B0604020202020204" pitchFamily="34" charset="0"/>
                <a:ea typeface="Times New Roman" panose="02020603050405020304" pitchFamily="18" charset="0"/>
                <a:cs typeface="0 Nazanin" panose="00000400000000000000" pitchFamily="2" charset="-78"/>
              </a:rPr>
              <a:t>در مرحله ساخت نمونه</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pPr marL="0" indent="0" algn="just" rtl="1">
              <a:buNone/>
              <a:tabLst>
                <a:tab pos="4379595" algn="l"/>
              </a:tabLst>
            </a:pPr>
            <a:r>
              <a:rPr lang="fa-IR" sz="1900" b="1" dirty="0">
                <a:effectLst/>
                <a:latin typeface="Times New Roman" panose="02020603050405020304" pitchFamily="18" charset="0"/>
                <a:ea typeface="Times New Roman" panose="02020603050405020304" pitchFamily="18" charset="0"/>
                <a:cs typeface="0 Nazanin" panose="00000400000000000000" pitchFamily="2" charset="-78"/>
              </a:rPr>
              <a:t> </a:t>
            </a:r>
            <a:r>
              <a:rPr lang="en-US" sz="1900" b="1" dirty="0">
                <a:effectLst/>
                <a:latin typeface="Arial" panose="020B0604020202020204" pitchFamily="34" charset="0"/>
                <a:ea typeface="Times New Roman" panose="02020603050405020304" pitchFamily="18" charset="0"/>
                <a:cs typeface="0 Nazanin" panose="00000400000000000000" pitchFamily="2" charset="-78"/>
                <a:sym typeface="Wingdings" panose="05000000000000000000" pitchFamily="2" charset="2"/>
              </a:rPr>
              <a:t></a:t>
            </a:r>
            <a:r>
              <a:rPr lang="fa-IR" sz="1900" b="1" dirty="0">
                <a:effectLst/>
                <a:latin typeface="Arial" panose="020B0604020202020204" pitchFamily="34" charset="0"/>
                <a:ea typeface="Times New Roman" panose="02020603050405020304" pitchFamily="18" charset="0"/>
                <a:cs typeface="0 Nazanin" panose="00000400000000000000" pitchFamily="2" charset="-78"/>
              </a:rPr>
              <a:t>سایر ( توضیح داده شود)</a:t>
            </a:r>
            <a:endParaRPr lang="en-US" sz="1900" dirty="0">
              <a:effectLst/>
              <a:latin typeface="Times New Roman" panose="02020603050405020304" pitchFamily="18" charset="0"/>
              <a:ea typeface="Times New Roman" panose="02020603050405020304" pitchFamily="18" charset="0"/>
              <a:cs typeface="0 Nazanin" panose="00000400000000000000" pitchFamily="2" charset="-78"/>
            </a:endParaRPr>
          </a:p>
          <a:p>
            <a:endParaRPr lang="en-US" dirty="0"/>
          </a:p>
        </p:txBody>
      </p:sp>
      <p:sp>
        <p:nvSpPr>
          <p:cNvPr id="4" name="Footer Placeholder 3">
            <a:extLst>
              <a:ext uri="{FF2B5EF4-FFF2-40B4-BE49-F238E27FC236}">
                <a16:creationId xmlns:a16="http://schemas.microsoft.com/office/drawing/2014/main" id="{7BCCAE89-725E-B3F3-C78D-5E4AF1FB572F}"/>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7ED72FA-1683-1D75-CBBA-030E7D8224FC}"/>
              </a:ext>
            </a:extLst>
          </p:cNvPr>
          <p:cNvSpPr>
            <a:spLocks noGrp="1"/>
          </p:cNvSpPr>
          <p:nvPr>
            <p:ph type="sldNum" sz="quarter" idx="11"/>
          </p:nvPr>
        </p:nvSpPr>
        <p:spPr/>
        <p:txBody>
          <a:bodyPr/>
          <a:lstStyle/>
          <a:p>
            <a:fld id="{294A09A9-5501-47C1-A89A-A340965A2BE2}" type="slidenum">
              <a:rPr lang="en-US" smtClean="0"/>
              <a:pPr/>
              <a:t>64</a:t>
            </a:fld>
            <a:endParaRPr lang="en-US" dirty="0"/>
          </a:p>
        </p:txBody>
      </p:sp>
    </p:spTree>
    <p:extLst>
      <p:ext uri="{BB962C8B-B14F-4D97-AF65-F5344CB8AC3E}">
        <p14:creationId xmlns:p14="http://schemas.microsoft.com/office/powerpoint/2010/main" val="4138341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46A4-30A9-8394-3E4D-0A2792A3BCB5}"/>
              </a:ext>
            </a:extLst>
          </p:cNvPr>
          <p:cNvSpPr>
            <a:spLocks noGrp="1"/>
          </p:cNvSpPr>
          <p:nvPr>
            <p:ph type="title"/>
          </p:nvPr>
        </p:nvSpPr>
        <p:spPr/>
        <p:txBody>
          <a:bodyPr>
            <a:normAutofit/>
          </a:bodyPr>
          <a:lstStyle/>
          <a:p>
            <a:r>
              <a:rPr lang="fa-IR" sz="3600" b="1" dirty="0">
                <a:cs typeface="0 Nazanin" panose="00000400000000000000" pitchFamily="2" charset="-78"/>
              </a:rPr>
              <a:t>کاربرگ درخواست پذیرش و استقرار واحدهای فناوری در دوره رشد</a:t>
            </a:r>
            <a:endParaRPr lang="en-US" sz="3600" dirty="0"/>
          </a:p>
        </p:txBody>
      </p:sp>
      <p:sp>
        <p:nvSpPr>
          <p:cNvPr id="3" name="Content Placeholder 2">
            <a:extLst>
              <a:ext uri="{FF2B5EF4-FFF2-40B4-BE49-F238E27FC236}">
                <a16:creationId xmlns:a16="http://schemas.microsoft.com/office/drawing/2014/main" id="{AF742E7B-763A-6693-7E2F-826409D3DD9A}"/>
              </a:ext>
            </a:extLst>
          </p:cNvPr>
          <p:cNvSpPr>
            <a:spLocks noGrp="1"/>
          </p:cNvSpPr>
          <p:nvPr>
            <p:ph idx="1"/>
          </p:nvPr>
        </p:nvSpPr>
        <p:spPr>
          <a:xfrm>
            <a:off x="838200" y="3246755"/>
            <a:ext cx="10515600" cy="3474720"/>
          </a:xfrm>
        </p:spPr>
        <p:txBody>
          <a:bodyPr/>
          <a:lstStyle/>
          <a:p>
            <a:pPr marL="0" indent="0" algn="r" rtl="1">
              <a:buNone/>
            </a:pPr>
            <a:r>
              <a:rPr lang="fa-IR" sz="1800" b="1" dirty="0">
                <a:effectLst/>
                <a:latin typeface="Arial" panose="020B0604020202020204" pitchFamily="34" charset="0"/>
                <a:ea typeface="Times New Roman" panose="02020603050405020304" pitchFamily="18" charset="0"/>
                <a:cs typeface="B Zar" panose="00000400000000000000" pitchFamily="2" charset="-78"/>
              </a:rPr>
              <a:t>2-3-  مراحل برنامه کاری واحد جهت عملیاتی کردن طرح در دوره رشد مطابق جدول زیر تشریح گردد.</a:t>
            </a:r>
            <a:endParaRPr lang="en-US" sz="1800" dirty="0">
              <a:effectLst/>
              <a:latin typeface="Times New Roman" panose="02020603050405020304" pitchFamily="18" charset="0"/>
              <a:ea typeface="Times New Roman" panose="02020603050405020304" pitchFamily="18" charset="0"/>
              <a:cs typeface="Nazanin"/>
            </a:endParaRPr>
          </a:p>
          <a:p>
            <a:pPr marL="0" indent="0" algn="r" rtl="1">
              <a:buNone/>
            </a:pPr>
            <a:r>
              <a:rPr lang="fa-IR" sz="1800" b="1" dirty="0">
                <a:effectLst/>
                <a:latin typeface="Arial" panose="020B0604020202020204" pitchFamily="34" charset="0"/>
                <a:ea typeface="Times New Roman" panose="02020603050405020304" pitchFamily="18" charset="0"/>
                <a:cs typeface="B Zar" panose="00000400000000000000" pitchFamily="2" charset="-78"/>
              </a:rPr>
              <a:t>3-3</a:t>
            </a:r>
            <a:r>
              <a:rPr lang="fa-IR" sz="1800" b="1" dirty="0">
                <a:effectLst/>
                <a:latin typeface="Arial" panose="020B0604020202020204" pitchFamily="34" charset="0"/>
                <a:ea typeface="Times New Roman" panose="02020603050405020304" pitchFamily="18" charset="0"/>
                <a:cs typeface="Traffic"/>
              </a:rPr>
              <a:t>- </a:t>
            </a:r>
            <a:r>
              <a:rPr lang="fa-IR" sz="1800" b="1" dirty="0">
                <a:effectLst/>
                <a:latin typeface="Arial" panose="020B0604020202020204" pitchFamily="34" charset="0"/>
                <a:ea typeface="Times New Roman" panose="02020603050405020304" pitchFamily="18" charset="0"/>
                <a:cs typeface="B Zar" panose="00000400000000000000" pitchFamily="2" charset="-78"/>
              </a:rPr>
              <a:t>برنامه زمانبندي مراحل اجراي ايده محوري :</a:t>
            </a:r>
            <a:endParaRPr lang="en-US" sz="1800" dirty="0">
              <a:effectLst/>
              <a:latin typeface="Times New Roman" panose="02020603050405020304" pitchFamily="18" charset="0"/>
              <a:ea typeface="Times New Roman" panose="02020603050405020304" pitchFamily="18" charset="0"/>
              <a:cs typeface="Nazanin"/>
            </a:endParaRPr>
          </a:p>
          <a:p>
            <a:pPr marL="0" indent="0" algn="r" rtl="1">
              <a:buNone/>
            </a:pPr>
            <a:r>
              <a:rPr lang="fa-IR" sz="1800" b="1" dirty="0">
                <a:effectLst/>
                <a:latin typeface="Arial" panose="020B0604020202020204" pitchFamily="34" charset="0"/>
                <a:ea typeface="Times New Roman" panose="02020603050405020304" pitchFamily="18" charset="0"/>
                <a:cs typeface="B Zar" panose="00000400000000000000" pitchFamily="2" charset="-78"/>
              </a:rPr>
              <a:t>4-3-  </a:t>
            </a:r>
            <a:r>
              <a:rPr lang="fa-IR" sz="1800" b="1" dirty="0">
                <a:effectLst/>
                <a:highlight>
                  <a:srgbClr val="FFFF00"/>
                </a:highlight>
                <a:latin typeface="Arial" panose="020B0604020202020204" pitchFamily="34" charset="0"/>
                <a:ea typeface="Times New Roman" panose="02020603050405020304" pitchFamily="18" charset="0"/>
                <a:cs typeface="B Zar" panose="00000400000000000000" pitchFamily="2" charset="-78"/>
              </a:rPr>
              <a:t>هزینه</a:t>
            </a:r>
            <a:r>
              <a:rPr lang="fa-IR" sz="1800" b="1" dirty="0">
                <a:effectLst/>
                <a:latin typeface="Arial" panose="020B0604020202020204" pitchFamily="34" charset="0"/>
                <a:ea typeface="Times New Roman" panose="02020603050405020304" pitchFamily="18" charset="0"/>
                <a:cs typeface="B Zar" panose="00000400000000000000" pitchFamily="2" charset="-78"/>
              </a:rPr>
              <a:t> نیروی انسانی اجراي ايده به تفکيک </a:t>
            </a:r>
            <a:endParaRPr lang="en-US" sz="1800" dirty="0">
              <a:effectLst/>
              <a:latin typeface="Times New Roman" panose="02020603050405020304" pitchFamily="18" charset="0"/>
              <a:ea typeface="Times New Roman" panose="02020603050405020304" pitchFamily="18" charset="0"/>
              <a:cs typeface="Nazanin"/>
            </a:endParaRPr>
          </a:p>
          <a:p>
            <a:pPr marL="0" indent="0" algn="r" rtl="1">
              <a:buNone/>
            </a:pPr>
            <a:r>
              <a:rPr lang="fa-IR" sz="1800" b="1" dirty="0">
                <a:effectLst/>
                <a:latin typeface="Arial" panose="020B0604020202020204" pitchFamily="34" charset="0"/>
                <a:ea typeface="Times New Roman" panose="02020603050405020304" pitchFamily="18" charset="0"/>
                <a:cs typeface="B Zar" panose="00000400000000000000" pitchFamily="2" charset="-78"/>
              </a:rPr>
              <a:t> 5-3-  هزينه خريد تجهيزات مورد نياز جهت اجراي ايده </a:t>
            </a:r>
          </a:p>
          <a:p>
            <a:pPr marL="0" indent="0" algn="r" rtl="1">
              <a:buNone/>
            </a:pPr>
            <a:r>
              <a:rPr lang="fa-IR" sz="1800" b="1" dirty="0">
                <a:effectLst/>
                <a:latin typeface="Arial" panose="020B0604020202020204" pitchFamily="34" charset="0"/>
                <a:ea typeface="Times New Roman" panose="02020603050405020304" pitchFamily="18" charset="0"/>
                <a:cs typeface="B Zar" panose="00000400000000000000" pitchFamily="2" charset="-78"/>
              </a:rPr>
              <a:t> 6-3- هزينه خريد مواد مصرفی مورد نياز جهت اجراي ايده:</a:t>
            </a:r>
            <a:endParaRPr lang="fa-IR" sz="1800" b="1" dirty="0">
              <a:latin typeface="Arial" panose="020B0604020202020204" pitchFamily="34" charset="0"/>
              <a:ea typeface="Times New Roman" panose="02020603050405020304" pitchFamily="18" charset="0"/>
              <a:cs typeface="B Zar" panose="00000400000000000000" pitchFamily="2" charset="-78"/>
            </a:endParaRPr>
          </a:p>
          <a:p>
            <a:pPr marL="0" indent="0" algn="r" rtl="1">
              <a:buNone/>
            </a:pPr>
            <a:r>
              <a:rPr lang="fa-IR" sz="1800" b="1" dirty="0">
                <a:effectLst/>
                <a:latin typeface="Arial" panose="020B0604020202020204" pitchFamily="34" charset="0"/>
                <a:ea typeface="Times New Roman" panose="02020603050405020304" pitchFamily="18" charset="0"/>
                <a:cs typeface="B Zar" panose="00000400000000000000" pitchFamily="2" charset="-78"/>
              </a:rPr>
              <a:t>7-3- هزينه ساخت و خدمات آزمايشگاهي مورد نياز</a:t>
            </a:r>
            <a:endParaRPr lang="en-US" sz="1800" dirty="0">
              <a:effectLst/>
              <a:latin typeface="Times New Roman" panose="02020603050405020304" pitchFamily="18" charset="0"/>
              <a:ea typeface="Times New Roman" panose="02020603050405020304" pitchFamily="18" charset="0"/>
              <a:cs typeface="Nazanin"/>
            </a:endParaRPr>
          </a:p>
          <a:p>
            <a:pPr algn="r" rtl="1"/>
            <a:endParaRPr lang="en-US" dirty="0"/>
          </a:p>
        </p:txBody>
      </p:sp>
      <p:sp>
        <p:nvSpPr>
          <p:cNvPr id="4" name="Footer Placeholder 3">
            <a:extLst>
              <a:ext uri="{FF2B5EF4-FFF2-40B4-BE49-F238E27FC236}">
                <a16:creationId xmlns:a16="http://schemas.microsoft.com/office/drawing/2014/main" id="{3CB5B509-9E96-5542-E8C5-10A0A29CF449}"/>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77B4B43-0DF9-0EE9-0149-20C6B5663162}"/>
              </a:ext>
            </a:extLst>
          </p:cNvPr>
          <p:cNvSpPr>
            <a:spLocks noGrp="1"/>
          </p:cNvSpPr>
          <p:nvPr>
            <p:ph type="sldNum" sz="quarter" idx="11"/>
          </p:nvPr>
        </p:nvSpPr>
        <p:spPr/>
        <p:txBody>
          <a:bodyPr/>
          <a:lstStyle/>
          <a:p>
            <a:fld id="{294A09A9-5501-47C1-A89A-A340965A2BE2}" type="slidenum">
              <a:rPr lang="en-US" smtClean="0"/>
              <a:pPr/>
              <a:t>65</a:t>
            </a:fld>
            <a:endParaRPr lang="en-US" dirty="0"/>
          </a:p>
        </p:txBody>
      </p:sp>
    </p:spTree>
    <p:extLst>
      <p:ext uri="{BB962C8B-B14F-4D97-AF65-F5344CB8AC3E}">
        <p14:creationId xmlns:p14="http://schemas.microsoft.com/office/powerpoint/2010/main" val="2854500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D544-A61D-3DD9-64C0-DC581CF284C7}"/>
              </a:ext>
            </a:extLst>
          </p:cNvPr>
          <p:cNvSpPr>
            <a:spLocks noGrp="1"/>
          </p:cNvSpPr>
          <p:nvPr>
            <p:ph type="title"/>
          </p:nvPr>
        </p:nvSpPr>
        <p:spPr/>
        <p:txBody>
          <a:bodyPr>
            <a:normAutofit/>
          </a:bodyPr>
          <a:lstStyle/>
          <a:p>
            <a:r>
              <a:rPr lang="fa-IR" sz="3600" b="1" dirty="0">
                <a:cs typeface="0 Nazanin" panose="00000400000000000000" pitchFamily="2" charset="-78"/>
              </a:rPr>
              <a:t>کاربرگ درخواست پذیرش و استقرار واحدهای فناوری در دوره رشد</a:t>
            </a:r>
            <a:endParaRPr lang="en-US" sz="3600" dirty="0"/>
          </a:p>
        </p:txBody>
      </p:sp>
      <p:sp>
        <p:nvSpPr>
          <p:cNvPr id="3" name="Content Placeholder 2">
            <a:extLst>
              <a:ext uri="{FF2B5EF4-FFF2-40B4-BE49-F238E27FC236}">
                <a16:creationId xmlns:a16="http://schemas.microsoft.com/office/drawing/2014/main" id="{31225296-6314-EAF5-9F36-804349D3697F}"/>
              </a:ext>
            </a:extLst>
          </p:cNvPr>
          <p:cNvSpPr>
            <a:spLocks noGrp="1"/>
          </p:cNvSpPr>
          <p:nvPr>
            <p:ph idx="1"/>
          </p:nvPr>
        </p:nvSpPr>
        <p:spPr/>
        <p:txBody>
          <a:bodyPr>
            <a:normAutofit/>
          </a:bodyPr>
          <a:lstStyle/>
          <a:p>
            <a:pPr marL="0" indent="0" algn="just" rtl="1">
              <a:buNone/>
              <a:tabLst>
                <a:tab pos="4379595" algn="l"/>
              </a:tabLst>
            </a:pPr>
            <a:endParaRPr lang="en-US" sz="1800" dirty="0">
              <a:effectLst/>
              <a:latin typeface="Times New Roman" panose="02020603050405020304" pitchFamily="18" charset="0"/>
              <a:ea typeface="Times New Roman" panose="02020603050405020304" pitchFamily="18" charset="0"/>
              <a:cs typeface="Nazanin"/>
            </a:endParaRPr>
          </a:p>
          <a:p>
            <a:pPr marL="0" indent="0" algn="just" rtl="1">
              <a:spcAft>
                <a:spcPts val="600"/>
              </a:spcAft>
              <a:buNone/>
              <a:tabLst>
                <a:tab pos="4379595" algn="l"/>
              </a:tabLst>
            </a:pPr>
            <a:r>
              <a:rPr lang="fa-IR" sz="1800" b="1" dirty="0">
                <a:effectLst/>
                <a:highlight>
                  <a:srgbClr val="FFFF00"/>
                </a:highlight>
                <a:latin typeface="Arial" panose="020B0604020202020204" pitchFamily="34" charset="0"/>
                <a:ea typeface="Times New Roman" panose="02020603050405020304" pitchFamily="18" charset="0"/>
                <a:cs typeface="B Zar" panose="00000400000000000000" pitchFamily="2" charset="-78"/>
              </a:rPr>
              <a:t>4-  برنامه کسب و کار</a:t>
            </a:r>
            <a:endParaRPr lang="en-US" sz="1800" dirty="0">
              <a:effectLst/>
              <a:highlight>
                <a:srgbClr val="FFFF00"/>
              </a:highlight>
              <a:latin typeface="Times New Roman" panose="02020603050405020304" pitchFamily="18" charset="0"/>
              <a:ea typeface="Times New Roman" panose="02020603050405020304" pitchFamily="18" charset="0"/>
              <a:cs typeface="Nazanin"/>
            </a:endParaRPr>
          </a:p>
          <a:p>
            <a:pPr marL="0" indent="0" algn="just" rtl="1">
              <a:spcAft>
                <a:spcPts val="600"/>
              </a:spcAft>
              <a:buNone/>
              <a:tabLst>
                <a:tab pos="4379595" algn="l"/>
              </a:tabLst>
            </a:pPr>
            <a:r>
              <a:rPr lang="fa-IR" sz="1800" b="1" dirty="0">
                <a:effectLst/>
                <a:latin typeface="Arial" panose="020B0604020202020204" pitchFamily="34" charset="0"/>
                <a:ea typeface="Times New Roman" panose="02020603050405020304" pitchFamily="18" charset="0"/>
                <a:cs typeface="B Zar" panose="00000400000000000000" pitchFamily="2" charset="-78"/>
              </a:rPr>
              <a:t>1-4-  </a:t>
            </a:r>
            <a:r>
              <a:rPr lang="fa-IR" sz="1800" b="1" dirty="0">
                <a:effectLst/>
                <a:highlight>
                  <a:srgbClr val="FFFF00"/>
                </a:highlight>
                <a:latin typeface="Arial" panose="020B0604020202020204" pitchFamily="34" charset="0"/>
                <a:ea typeface="Times New Roman" panose="02020603050405020304" pitchFamily="18" charset="0"/>
                <a:cs typeface="B Zar" panose="00000400000000000000" pitchFamily="2" charset="-78"/>
              </a:rPr>
              <a:t>بازار</a:t>
            </a:r>
            <a:r>
              <a:rPr lang="fa-IR" sz="1800" b="1" dirty="0">
                <a:effectLst/>
                <a:latin typeface="Arial" panose="020B0604020202020204" pitchFamily="34" charset="0"/>
                <a:ea typeface="Times New Roman" panose="02020603050405020304" pitchFamily="18" charset="0"/>
                <a:cs typeface="B Zar" panose="00000400000000000000" pitchFamily="2" charset="-78"/>
              </a:rPr>
              <a:t> </a:t>
            </a:r>
            <a:endParaRPr lang="en-US" sz="1800" dirty="0">
              <a:effectLst/>
              <a:latin typeface="Times New Roman" panose="02020603050405020304" pitchFamily="18" charset="0"/>
              <a:ea typeface="Times New Roman" panose="02020603050405020304" pitchFamily="18" charset="0"/>
              <a:cs typeface="Nazanin"/>
            </a:endParaRPr>
          </a:p>
          <a:p>
            <a:pPr indent="0" algn="justLow" rtl="1">
              <a:buNone/>
              <a:tabLst>
                <a:tab pos="4379595" algn="l"/>
              </a:tabLst>
            </a:pP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1-1- 4-  بازار هدف (مشتريان اصلی) محصول / خدمات خود را مشخص نماييد. (مصرف كنندگان خصوصي يا دولتي ، بازار داخلي يا خارجي)</a:t>
            </a:r>
            <a:endParaRPr lang="en-US" sz="1800" dirty="0">
              <a:effectLst/>
              <a:latin typeface="Times New Roman" panose="02020603050405020304" pitchFamily="18" charset="0"/>
              <a:ea typeface="Times New Roman" panose="02020603050405020304" pitchFamily="18" charset="0"/>
              <a:cs typeface="Nazanin"/>
            </a:endParaRPr>
          </a:p>
          <a:p>
            <a:pPr indent="0" algn="justLow" rtl="1">
              <a:buNone/>
              <a:tabLst>
                <a:tab pos="4379595" algn="l"/>
              </a:tabLst>
            </a:pP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2-1- 4-  ظرفيت تقريبی بازار محصول/ خدمات خود را مشخص نماييد .</a:t>
            </a:r>
            <a:endParaRPr lang="en-US" sz="1800" dirty="0">
              <a:effectLst/>
              <a:latin typeface="Times New Roman" panose="02020603050405020304" pitchFamily="18" charset="0"/>
              <a:ea typeface="Times New Roman" panose="02020603050405020304" pitchFamily="18" charset="0"/>
              <a:cs typeface="Nazanin"/>
            </a:endParaRPr>
          </a:p>
          <a:p>
            <a:pPr indent="0" algn="justLow" rtl="1">
              <a:buNone/>
              <a:tabLst>
                <a:tab pos="4379595" algn="l"/>
              </a:tabLst>
            </a:pP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3-1- 4-  آيا  شما از روند رشد و نوسانات بازار ارزيابی مشخص و مستندي داريد؟ بيان نماييد .</a:t>
            </a:r>
          </a:p>
          <a:p>
            <a:pPr indent="0" algn="justLow" rtl="1">
              <a:buNone/>
              <a:tabLst>
                <a:tab pos="4379595" algn="l"/>
              </a:tabLst>
            </a:pP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4-1- 4- آيا مذاكرات و يا قراردادهايي با مصرف كنندگان محصول داشته‌ايد؟ (به همراه مستندات  مربوطه ارائه گردد)</a:t>
            </a:r>
            <a:endParaRPr lang="en-US" sz="1800" dirty="0">
              <a:effectLst/>
              <a:latin typeface="Times New Roman" panose="02020603050405020304" pitchFamily="18" charset="0"/>
              <a:ea typeface="Times New Roman" panose="02020603050405020304" pitchFamily="18" charset="0"/>
              <a:cs typeface="Nazanin"/>
            </a:endParaRPr>
          </a:p>
          <a:p>
            <a:pPr indent="0" algn="justLow" rtl="1">
              <a:buNone/>
              <a:tabLst>
                <a:tab pos="4379595" algn="l"/>
              </a:tabLst>
            </a:pPr>
            <a:endParaRPr lang="en-US" sz="1800" dirty="0">
              <a:effectLst/>
              <a:latin typeface="Times New Roman" panose="02020603050405020304" pitchFamily="18" charset="0"/>
              <a:ea typeface="Times New Roman" panose="02020603050405020304" pitchFamily="18" charset="0"/>
              <a:cs typeface="Nazanin"/>
            </a:endParaRPr>
          </a:p>
          <a:p>
            <a:endParaRPr lang="en-US" dirty="0"/>
          </a:p>
        </p:txBody>
      </p:sp>
      <p:sp>
        <p:nvSpPr>
          <p:cNvPr id="4" name="Footer Placeholder 3">
            <a:extLst>
              <a:ext uri="{FF2B5EF4-FFF2-40B4-BE49-F238E27FC236}">
                <a16:creationId xmlns:a16="http://schemas.microsoft.com/office/drawing/2014/main" id="{9C1438ED-95D8-211D-696D-15DAEE33270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00D9577-CF0A-1877-6E02-9C5D45466FC2}"/>
              </a:ext>
            </a:extLst>
          </p:cNvPr>
          <p:cNvSpPr>
            <a:spLocks noGrp="1"/>
          </p:cNvSpPr>
          <p:nvPr>
            <p:ph type="sldNum" sz="quarter" idx="11"/>
          </p:nvPr>
        </p:nvSpPr>
        <p:spPr/>
        <p:txBody>
          <a:bodyPr/>
          <a:lstStyle/>
          <a:p>
            <a:fld id="{294A09A9-5501-47C1-A89A-A340965A2BE2}" type="slidenum">
              <a:rPr lang="en-US" smtClean="0"/>
              <a:pPr/>
              <a:t>66</a:t>
            </a:fld>
            <a:endParaRPr lang="en-US" dirty="0"/>
          </a:p>
        </p:txBody>
      </p:sp>
    </p:spTree>
    <p:extLst>
      <p:ext uri="{BB962C8B-B14F-4D97-AF65-F5344CB8AC3E}">
        <p14:creationId xmlns:p14="http://schemas.microsoft.com/office/powerpoint/2010/main" val="3925188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D799-F1DC-C194-D959-7F076446BED3}"/>
              </a:ext>
            </a:extLst>
          </p:cNvPr>
          <p:cNvSpPr>
            <a:spLocks noGrp="1"/>
          </p:cNvSpPr>
          <p:nvPr>
            <p:ph type="title"/>
          </p:nvPr>
        </p:nvSpPr>
        <p:spPr/>
        <p:txBody>
          <a:bodyPr>
            <a:normAutofit fontScale="90000"/>
          </a:bodyPr>
          <a:lstStyle/>
          <a:p>
            <a:r>
              <a:rPr lang="fa-IR" sz="4400" b="1" dirty="0">
                <a:cs typeface="0 Nazanin" panose="00000400000000000000" pitchFamily="2" charset="-78"/>
              </a:rPr>
              <a:t>کاربرگ درخواست پذیرش و استقرار واحدهای فناوری در دوره رشد</a:t>
            </a:r>
            <a:endParaRPr lang="en-US" dirty="0"/>
          </a:p>
        </p:txBody>
      </p:sp>
      <p:sp>
        <p:nvSpPr>
          <p:cNvPr id="3" name="Content Placeholder 2">
            <a:extLst>
              <a:ext uri="{FF2B5EF4-FFF2-40B4-BE49-F238E27FC236}">
                <a16:creationId xmlns:a16="http://schemas.microsoft.com/office/drawing/2014/main" id="{D050700D-3007-28D4-11ED-84C01DC87F99}"/>
              </a:ext>
            </a:extLst>
          </p:cNvPr>
          <p:cNvSpPr>
            <a:spLocks noGrp="1"/>
          </p:cNvSpPr>
          <p:nvPr>
            <p:ph idx="1"/>
          </p:nvPr>
        </p:nvSpPr>
        <p:spPr>
          <a:xfrm>
            <a:off x="838200" y="2540383"/>
            <a:ext cx="10515600" cy="3474720"/>
          </a:xfrm>
        </p:spPr>
        <p:txBody>
          <a:bodyPr>
            <a:normAutofit/>
          </a:bodyPr>
          <a:lstStyle/>
          <a:p>
            <a:pPr marL="0" indent="0" algn="justLow" rtl="1">
              <a:buNone/>
              <a:tabLst>
                <a:tab pos="3588385" algn="l"/>
                <a:tab pos="4379595" algn="l"/>
              </a:tabLst>
            </a:pPr>
            <a:endParaRPr lang="en-US" sz="1800" dirty="0">
              <a:effectLst/>
              <a:latin typeface="Times New Roman" panose="02020603050405020304" pitchFamily="18" charset="0"/>
              <a:ea typeface="Times New Roman" panose="02020603050405020304" pitchFamily="18" charset="0"/>
              <a:cs typeface="Nazanin"/>
            </a:endParaRPr>
          </a:p>
          <a:p>
            <a:pPr marL="0" indent="0" algn="just" rtl="1">
              <a:spcAft>
                <a:spcPts val="600"/>
              </a:spcAft>
              <a:buNone/>
              <a:tabLst>
                <a:tab pos="4379595" algn="l"/>
              </a:tabLst>
            </a:pPr>
            <a:r>
              <a:rPr lang="fa-IR" sz="1800" b="1" dirty="0">
                <a:effectLst/>
                <a:highlight>
                  <a:srgbClr val="FFFF00"/>
                </a:highlight>
                <a:latin typeface="Arial" panose="020B0604020202020204" pitchFamily="34" charset="0"/>
                <a:ea typeface="Times New Roman" panose="02020603050405020304" pitchFamily="18" charset="0"/>
                <a:cs typeface="B Zar" panose="00000400000000000000" pitchFamily="2" charset="-78"/>
              </a:rPr>
              <a:t>2- 4-  رقبا </a:t>
            </a:r>
            <a:endParaRPr lang="en-US" sz="1800" dirty="0">
              <a:effectLst/>
              <a:highlight>
                <a:srgbClr val="FFFF00"/>
              </a:highlight>
              <a:latin typeface="Times New Roman" panose="02020603050405020304" pitchFamily="18" charset="0"/>
              <a:ea typeface="Times New Roman" panose="02020603050405020304" pitchFamily="18" charset="0"/>
              <a:cs typeface="Nazanin"/>
            </a:endParaRPr>
          </a:p>
          <a:p>
            <a:pPr indent="0" algn="justLow" rtl="1">
              <a:buNone/>
              <a:tabLst>
                <a:tab pos="4379595" algn="l"/>
              </a:tabLst>
            </a:pP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1-2- 4- رقباي شما در بازار چه واحدهايي هستند؟ (اسم، آدرس و نوع محصول از نظر قيمت، كيفيت، نام تجاري و حجم توليدات به تفكيك بخش خصوصي و دولتي ذكر گردد ) </a:t>
            </a:r>
            <a:endParaRPr lang="en-US" sz="1800" dirty="0">
              <a:effectLst/>
              <a:latin typeface="Times New Roman" panose="02020603050405020304" pitchFamily="18" charset="0"/>
              <a:ea typeface="Times New Roman" panose="02020603050405020304" pitchFamily="18" charset="0"/>
              <a:cs typeface="Nazanin"/>
            </a:endParaRPr>
          </a:p>
          <a:p>
            <a:pPr indent="0" algn="justLow" rtl="1">
              <a:buNone/>
              <a:tabLst>
                <a:tab pos="4379595" algn="l"/>
              </a:tabLst>
            </a:pP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 2-2- 4 -  نقاط قوت و ضعف رقبا از نظر شما چيست؟  ( توضيح دهيد )</a:t>
            </a:r>
            <a:endParaRPr lang="en-US" sz="1800" dirty="0">
              <a:effectLst/>
              <a:latin typeface="Times New Roman" panose="02020603050405020304" pitchFamily="18" charset="0"/>
              <a:ea typeface="Times New Roman" panose="02020603050405020304" pitchFamily="18" charset="0"/>
              <a:cs typeface="Nazanin"/>
            </a:endParaRPr>
          </a:p>
          <a:p>
            <a:pPr indent="0" algn="justLow" rtl="1">
              <a:buNone/>
              <a:tabLst>
                <a:tab pos="4379595" algn="l"/>
              </a:tabLst>
            </a:pP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3-2- 4-  مزيت رقابتي شما نسبت به ساير رقبا چيست؟ </a:t>
            </a:r>
          </a:p>
          <a:p>
            <a:pPr indent="0" algn="justLow" rtl="1">
              <a:buNone/>
              <a:tabLst>
                <a:tab pos="4379595" algn="l"/>
              </a:tabLst>
            </a:pPr>
            <a:endParaRPr lang="en-US" sz="1800" dirty="0">
              <a:effectLst/>
              <a:latin typeface="Times New Roman" panose="02020603050405020304" pitchFamily="18" charset="0"/>
              <a:ea typeface="Times New Roman" panose="02020603050405020304" pitchFamily="18" charset="0"/>
              <a:cs typeface="Nazanin"/>
            </a:endParaRPr>
          </a:p>
          <a:p>
            <a:pPr marL="0" indent="0" algn="just" rtl="1">
              <a:spcAft>
                <a:spcPts val="600"/>
              </a:spcAft>
              <a:buNone/>
              <a:tabLst>
                <a:tab pos="4379595" algn="l"/>
              </a:tabLst>
            </a:pPr>
            <a:r>
              <a:rPr lang="fa-IR" sz="1800" b="1" dirty="0">
                <a:effectLst/>
                <a:highlight>
                  <a:srgbClr val="FFFF00"/>
                </a:highlight>
                <a:latin typeface="Arial" panose="020B0604020202020204" pitchFamily="34" charset="0"/>
                <a:ea typeface="Times New Roman" panose="02020603050405020304" pitchFamily="18" charset="0"/>
                <a:cs typeface="B Zar" panose="00000400000000000000" pitchFamily="2" charset="-78"/>
              </a:rPr>
              <a:t>3-4-  اطلاعات مالی  </a:t>
            </a:r>
            <a:endParaRPr lang="en-US" sz="1800" dirty="0">
              <a:effectLst/>
              <a:highlight>
                <a:srgbClr val="FFFF00"/>
              </a:highlight>
              <a:latin typeface="Times New Roman" panose="02020603050405020304" pitchFamily="18" charset="0"/>
              <a:ea typeface="Times New Roman" panose="02020603050405020304" pitchFamily="18" charset="0"/>
              <a:cs typeface="Nazanin"/>
            </a:endParaRPr>
          </a:p>
          <a:p>
            <a:pPr indent="0" algn="justLow" rtl="1">
              <a:buNone/>
              <a:tabLst>
                <a:tab pos="4379595" algn="l"/>
              </a:tabLst>
            </a:pP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 1-3- 4-  </a:t>
            </a:r>
            <a:r>
              <a:rPr lang="fa-IR" sz="1800" b="1" u="sng" dirty="0">
                <a:effectLst/>
                <a:latin typeface="Times New Roman" panose="02020603050405020304" pitchFamily="18" charset="0"/>
                <a:ea typeface="Times New Roman" panose="02020603050405020304" pitchFamily="18" charset="0"/>
                <a:cs typeface="B Zar" panose="00000400000000000000" pitchFamily="2" charset="-78"/>
              </a:rPr>
              <a:t>قيمت تمام شده  </a:t>
            </a:r>
            <a:r>
              <a:rPr lang="fa-IR" sz="1800" b="1" dirty="0">
                <a:effectLst/>
                <a:latin typeface="Times New Roman" panose="02020603050405020304" pitchFamily="18" charset="0"/>
                <a:ea typeface="Times New Roman" panose="02020603050405020304" pitchFamily="18" charset="0"/>
                <a:cs typeface="B Zar" panose="00000400000000000000" pitchFamily="2" charset="-78"/>
              </a:rPr>
              <a:t>نمونه محصول / خدمات  خود را بيان  نماييد؟ </a:t>
            </a:r>
            <a:endParaRPr lang="en-US" sz="1800" dirty="0">
              <a:effectLst/>
              <a:latin typeface="Times New Roman" panose="02020603050405020304" pitchFamily="18" charset="0"/>
              <a:ea typeface="Times New Roman" panose="02020603050405020304" pitchFamily="18" charset="0"/>
              <a:cs typeface="Nazanin"/>
            </a:endParaRPr>
          </a:p>
          <a:p>
            <a:pPr marL="0" indent="0" algn="justLow" rtl="1">
              <a:buNone/>
              <a:tabLst>
                <a:tab pos="4379595" algn="l"/>
              </a:tabLst>
            </a:pPr>
            <a:endParaRPr lang="en-US" sz="1800" dirty="0">
              <a:effectLst/>
              <a:latin typeface="Times New Roman" panose="02020603050405020304" pitchFamily="18" charset="0"/>
              <a:ea typeface="Times New Roman" panose="02020603050405020304" pitchFamily="18" charset="0"/>
              <a:cs typeface="Nazanin"/>
            </a:endParaRPr>
          </a:p>
          <a:p>
            <a:endParaRPr lang="en-US" dirty="0"/>
          </a:p>
        </p:txBody>
      </p:sp>
      <p:sp>
        <p:nvSpPr>
          <p:cNvPr id="4" name="Footer Placeholder 3">
            <a:extLst>
              <a:ext uri="{FF2B5EF4-FFF2-40B4-BE49-F238E27FC236}">
                <a16:creationId xmlns:a16="http://schemas.microsoft.com/office/drawing/2014/main" id="{5EB8EBF6-440B-71FB-65F9-50521C99B9E9}"/>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16A62A1-3CA1-CEA0-1CED-6599F5DF09EE}"/>
              </a:ext>
            </a:extLst>
          </p:cNvPr>
          <p:cNvSpPr>
            <a:spLocks noGrp="1"/>
          </p:cNvSpPr>
          <p:nvPr>
            <p:ph type="sldNum" sz="quarter" idx="11"/>
          </p:nvPr>
        </p:nvSpPr>
        <p:spPr/>
        <p:txBody>
          <a:bodyPr/>
          <a:lstStyle/>
          <a:p>
            <a:fld id="{294A09A9-5501-47C1-A89A-A340965A2BE2}" type="slidenum">
              <a:rPr lang="en-US" smtClean="0"/>
              <a:pPr/>
              <a:t>67</a:t>
            </a:fld>
            <a:endParaRPr lang="en-US" dirty="0"/>
          </a:p>
        </p:txBody>
      </p:sp>
    </p:spTree>
    <p:extLst>
      <p:ext uri="{BB962C8B-B14F-4D97-AF65-F5344CB8AC3E}">
        <p14:creationId xmlns:p14="http://schemas.microsoft.com/office/powerpoint/2010/main" val="2506086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18A4-49AE-4D36-9D48-4A4C86C7508C}"/>
              </a:ext>
            </a:extLst>
          </p:cNvPr>
          <p:cNvSpPr>
            <a:spLocks noGrp="1"/>
          </p:cNvSpPr>
          <p:nvPr>
            <p:ph type="title"/>
          </p:nvPr>
        </p:nvSpPr>
        <p:spPr/>
        <p:txBody>
          <a:bodyPr>
            <a:noAutofit/>
          </a:bodyPr>
          <a:lstStyle/>
          <a:p>
            <a:pPr rtl="1"/>
            <a:r>
              <a:rPr lang="fa-IR" sz="2800" b="1" dirty="0">
                <a:latin typeface="IRAN SansMobileNoEn" panose="020B0506030804020204" pitchFamily="34" charset="-78"/>
                <a:cs typeface="0 Nazanin" panose="00000400000000000000" pitchFamily="2" charset="-78"/>
              </a:rPr>
              <a:t>تکمیل اظهار نامه ثبت اختراع در اداره ی مالکیت معنوی</a:t>
            </a:r>
          </a:p>
        </p:txBody>
      </p:sp>
      <p:sp>
        <p:nvSpPr>
          <p:cNvPr id="3" name="Text Placeholder 2">
            <a:extLst>
              <a:ext uri="{FF2B5EF4-FFF2-40B4-BE49-F238E27FC236}">
                <a16:creationId xmlns:a16="http://schemas.microsoft.com/office/drawing/2014/main" id="{737C7AFA-07D7-4631-B612-AD6BB20D07E6}"/>
              </a:ext>
            </a:extLst>
          </p:cNvPr>
          <p:cNvSpPr>
            <a:spLocks noGrp="1"/>
          </p:cNvSpPr>
          <p:nvPr>
            <p:ph type="body" idx="1"/>
          </p:nvPr>
        </p:nvSpPr>
        <p:spPr/>
        <p:txBody>
          <a:bodyPr/>
          <a:lstStyle/>
          <a:p>
            <a:endParaRPr lang="fa-IR"/>
          </a:p>
        </p:txBody>
      </p:sp>
    </p:spTree>
    <p:extLst>
      <p:ext uri="{BB962C8B-B14F-4D97-AF65-F5344CB8AC3E}">
        <p14:creationId xmlns:p14="http://schemas.microsoft.com/office/powerpoint/2010/main" val="2303932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9762-6BDF-6B9C-7369-1D3B0F290A35}"/>
              </a:ext>
            </a:extLst>
          </p:cNvPr>
          <p:cNvSpPr>
            <a:spLocks noGrp="1"/>
          </p:cNvSpPr>
          <p:nvPr>
            <p:ph type="title"/>
          </p:nvPr>
        </p:nvSpPr>
        <p:spPr/>
        <p:txBody>
          <a:bodyPr/>
          <a:lstStyle/>
          <a:p>
            <a:r>
              <a:rPr lang="en-US" b="1" dirty="0">
                <a:solidFill>
                  <a:srgbClr val="FF0000"/>
                </a:solidFill>
              </a:rPr>
              <a:t>https://iripo.ssaa.ir/</a:t>
            </a:r>
            <a:endParaRPr lang="en-US" b="1" dirty="0"/>
          </a:p>
        </p:txBody>
      </p:sp>
      <p:pic>
        <p:nvPicPr>
          <p:cNvPr id="7" name="Content Placeholder 6">
            <a:extLst>
              <a:ext uri="{FF2B5EF4-FFF2-40B4-BE49-F238E27FC236}">
                <a16:creationId xmlns:a16="http://schemas.microsoft.com/office/drawing/2014/main" id="{F1FDCA14-1DE4-50F5-C9A6-78F81F2B49F7}"/>
              </a:ext>
            </a:extLst>
          </p:cNvPr>
          <p:cNvPicPr>
            <a:picLocks noGrp="1" noChangeAspect="1"/>
          </p:cNvPicPr>
          <p:nvPr>
            <p:ph idx="1"/>
          </p:nvPr>
        </p:nvPicPr>
        <p:blipFill>
          <a:blip r:embed="rId2"/>
          <a:stretch>
            <a:fillRect/>
          </a:stretch>
        </p:blipFill>
        <p:spPr>
          <a:xfrm>
            <a:off x="879389" y="2189062"/>
            <a:ext cx="10515600" cy="3346951"/>
          </a:xfrm>
        </p:spPr>
      </p:pic>
      <p:sp>
        <p:nvSpPr>
          <p:cNvPr id="4" name="Footer Placeholder 3">
            <a:extLst>
              <a:ext uri="{FF2B5EF4-FFF2-40B4-BE49-F238E27FC236}">
                <a16:creationId xmlns:a16="http://schemas.microsoft.com/office/drawing/2014/main" id="{EB3F99D9-79F1-6BF2-D355-1FF818926A9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EBD250-7B5A-1953-89A6-5D1ABBA7A549}"/>
              </a:ext>
            </a:extLst>
          </p:cNvPr>
          <p:cNvSpPr>
            <a:spLocks noGrp="1"/>
          </p:cNvSpPr>
          <p:nvPr>
            <p:ph type="sldNum" sz="quarter" idx="11"/>
          </p:nvPr>
        </p:nvSpPr>
        <p:spPr/>
        <p:txBody>
          <a:bodyPr/>
          <a:lstStyle/>
          <a:p>
            <a:fld id="{294A09A9-5501-47C1-A89A-A340965A2BE2}" type="slidenum">
              <a:rPr lang="en-US" smtClean="0"/>
              <a:pPr/>
              <a:t>69</a:t>
            </a:fld>
            <a:endParaRPr lang="en-US" dirty="0"/>
          </a:p>
        </p:txBody>
      </p:sp>
    </p:spTree>
    <p:extLst>
      <p:ext uri="{BB962C8B-B14F-4D97-AF65-F5344CB8AC3E}">
        <p14:creationId xmlns:p14="http://schemas.microsoft.com/office/powerpoint/2010/main" val="133470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2B38-307C-1439-CFA7-7EAF6659DA8B}"/>
              </a:ext>
            </a:extLst>
          </p:cNvPr>
          <p:cNvSpPr>
            <a:spLocks noGrp="1"/>
          </p:cNvSpPr>
          <p:nvPr>
            <p:ph type="title"/>
          </p:nvPr>
        </p:nvSpPr>
        <p:spPr>
          <a:xfrm>
            <a:off x="228600" y="-161132"/>
            <a:ext cx="11430000" cy="1325563"/>
          </a:xfrm>
        </p:spPr>
        <p:txBody>
          <a:bodyPr/>
          <a:lstStyle/>
          <a:p>
            <a:r>
              <a:rPr lang="en-US" dirty="0"/>
              <a:t>Fact</a:t>
            </a:r>
            <a:r>
              <a:rPr lang="en-US" dirty="0">
                <a:solidFill>
                  <a:srgbClr val="FF0000"/>
                </a:solidFill>
              </a:rPr>
              <a:t>s &amp; Challenges</a:t>
            </a:r>
          </a:p>
        </p:txBody>
      </p:sp>
      <p:pic>
        <p:nvPicPr>
          <p:cNvPr id="30" name="Picture Placeholder 29">
            <a:extLst>
              <a:ext uri="{FF2B5EF4-FFF2-40B4-BE49-F238E27FC236}">
                <a16:creationId xmlns:a16="http://schemas.microsoft.com/office/drawing/2014/main" id="{ADF6FFC7-7329-4890-A151-A0C98D90DC16}"/>
              </a:ext>
            </a:extLst>
          </p:cNvPr>
          <p:cNvPicPr>
            <a:picLocks noGrp="1" noChangeAspect="1"/>
          </p:cNvPicPr>
          <p:nvPr>
            <p:ph type="pic" sz="quarter" idx="12"/>
          </p:nvPr>
        </p:nvPicPr>
        <p:blipFill>
          <a:blip r:embed="rId3"/>
          <a:srcRect l="16773" r="16773"/>
          <a:stretch>
            <a:fillRect/>
          </a:stretch>
        </p:blipFill>
        <p:spPr>
          <a:xfrm>
            <a:off x="1189196" y="1270544"/>
            <a:ext cx="2039778" cy="1548805"/>
          </a:xfrm>
        </p:spPr>
      </p:pic>
      <p:sp>
        <p:nvSpPr>
          <p:cNvPr id="4" name="Text Placeholder 3">
            <a:extLst>
              <a:ext uri="{FF2B5EF4-FFF2-40B4-BE49-F238E27FC236}">
                <a16:creationId xmlns:a16="http://schemas.microsoft.com/office/drawing/2014/main" id="{8CF131EF-A96E-C22E-1361-74096C95E84C}"/>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4534A1DE-7437-7122-A0E1-F0E2BAA2CD43}"/>
              </a:ext>
            </a:extLst>
          </p:cNvPr>
          <p:cNvSpPr>
            <a:spLocks noGrp="1"/>
          </p:cNvSpPr>
          <p:nvPr>
            <p:ph type="body" sz="quarter" idx="14"/>
          </p:nvPr>
        </p:nvSpPr>
        <p:spPr/>
        <p:txBody>
          <a:bodyPr/>
          <a:lstStyle/>
          <a:p>
            <a:endParaRPr lang="en-US"/>
          </a:p>
        </p:txBody>
      </p:sp>
      <p:pic>
        <p:nvPicPr>
          <p:cNvPr id="36" name="Picture Placeholder 35">
            <a:extLst>
              <a:ext uri="{FF2B5EF4-FFF2-40B4-BE49-F238E27FC236}">
                <a16:creationId xmlns:a16="http://schemas.microsoft.com/office/drawing/2014/main" id="{8DE43CB6-9447-4714-9712-334C0853CCB8}"/>
              </a:ext>
            </a:extLst>
          </p:cNvPr>
          <p:cNvPicPr>
            <a:picLocks noGrp="1" noChangeAspect="1"/>
          </p:cNvPicPr>
          <p:nvPr>
            <p:ph type="pic" sz="quarter" idx="26"/>
          </p:nvPr>
        </p:nvPicPr>
        <p:blipFill>
          <a:blip r:embed="rId4"/>
          <a:srcRect l="31355" r="31355"/>
          <a:stretch>
            <a:fillRect/>
          </a:stretch>
        </p:blipFill>
        <p:spPr>
          <a:xfrm>
            <a:off x="1106425" y="3430974"/>
            <a:ext cx="2122550" cy="1548806"/>
          </a:xfrm>
        </p:spPr>
      </p:pic>
      <p:sp>
        <p:nvSpPr>
          <p:cNvPr id="7" name="Text Placeholder 6">
            <a:extLst>
              <a:ext uri="{FF2B5EF4-FFF2-40B4-BE49-F238E27FC236}">
                <a16:creationId xmlns:a16="http://schemas.microsoft.com/office/drawing/2014/main" id="{FE277F83-D894-AFF5-3888-1D6CE36CD4D0}"/>
              </a:ext>
            </a:extLst>
          </p:cNvPr>
          <p:cNvSpPr>
            <a:spLocks noGrp="1"/>
          </p:cNvSpPr>
          <p:nvPr>
            <p:ph type="body" sz="quarter" idx="25"/>
          </p:nvPr>
        </p:nvSpPr>
        <p:spPr/>
        <p:txBody>
          <a:bodyPr/>
          <a:lstStyle/>
          <a:p>
            <a:endParaRPr lang="en-US"/>
          </a:p>
        </p:txBody>
      </p:sp>
      <p:sp>
        <p:nvSpPr>
          <p:cNvPr id="8" name="Text Placeholder 7">
            <a:extLst>
              <a:ext uri="{FF2B5EF4-FFF2-40B4-BE49-F238E27FC236}">
                <a16:creationId xmlns:a16="http://schemas.microsoft.com/office/drawing/2014/main" id="{4574463D-90A8-5B5F-A625-3C5406FDB56E}"/>
              </a:ext>
            </a:extLst>
          </p:cNvPr>
          <p:cNvSpPr>
            <a:spLocks noGrp="1"/>
          </p:cNvSpPr>
          <p:nvPr>
            <p:ph type="body" sz="quarter" idx="24"/>
          </p:nvPr>
        </p:nvSpPr>
        <p:spPr/>
        <p:txBody>
          <a:bodyPr/>
          <a:lstStyle/>
          <a:p>
            <a:endParaRPr lang="en-US"/>
          </a:p>
        </p:txBody>
      </p:sp>
      <p:pic>
        <p:nvPicPr>
          <p:cNvPr id="32" name="Picture Placeholder 31">
            <a:extLst>
              <a:ext uri="{FF2B5EF4-FFF2-40B4-BE49-F238E27FC236}">
                <a16:creationId xmlns:a16="http://schemas.microsoft.com/office/drawing/2014/main" id="{726072BF-71D9-4E43-95A2-BDA6E8458D29}"/>
              </a:ext>
            </a:extLst>
          </p:cNvPr>
          <p:cNvPicPr>
            <a:picLocks noGrp="1" noChangeAspect="1"/>
          </p:cNvPicPr>
          <p:nvPr>
            <p:ph type="pic" sz="quarter" idx="17"/>
          </p:nvPr>
        </p:nvPicPr>
        <p:blipFill>
          <a:blip r:embed="rId5"/>
          <a:srcRect l="21983" r="21983"/>
          <a:stretch>
            <a:fillRect/>
          </a:stretch>
        </p:blipFill>
        <p:spPr>
          <a:xfrm>
            <a:off x="3734586" y="1270544"/>
            <a:ext cx="2039778" cy="1548805"/>
          </a:xfrm>
        </p:spPr>
      </p:pic>
      <p:sp>
        <p:nvSpPr>
          <p:cNvPr id="10" name="Text Placeholder 9">
            <a:extLst>
              <a:ext uri="{FF2B5EF4-FFF2-40B4-BE49-F238E27FC236}">
                <a16:creationId xmlns:a16="http://schemas.microsoft.com/office/drawing/2014/main" id="{2C548FB6-3136-7A3C-D4D9-62DD10E8BA0A}"/>
              </a:ext>
            </a:extLst>
          </p:cNvPr>
          <p:cNvSpPr>
            <a:spLocks noGrp="1"/>
          </p:cNvSpPr>
          <p:nvPr>
            <p:ph type="body" sz="quarter" idx="19"/>
          </p:nvPr>
        </p:nvSpPr>
        <p:spPr/>
        <p:txBody>
          <a:bodyPr/>
          <a:lstStyle/>
          <a:p>
            <a:endParaRPr lang="en-US"/>
          </a:p>
        </p:txBody>
      </p:sp>
      <p:sp>
        <p:nvSpPr>
          <p:cNvPr id="11" name="Text Placeholder 10">
            <a:extLst>
              <a:ext uri="{FF2B5EF4-FFF2-40B4-BE49-F238E27FC236}">
                <a16:creationId xmlns:a16="http://schemas.microsoft.com/office/drawing/2014/main" id="{62B88D37-0D94-A539-EB07-396D12915535}"/>
              </a:ext>
            </a:extLst>
          </p:cNvPr>
          <p:cNvSpPr>
            <a:spLocks noGrp="1"/>
          </p:cNvSpPr>
          <p:nvPr>
            <p:ph type="body" sz="quarter" idx="18"/>
          </p:nvPr>
        </p:nvSpPr>
        <p:spPr/>
        <p:txBody>
          <a:bodyPr/>
          <a:lstStyle/>
          <a:p>
            <a:endParaRPr lang="en-US"/>
          </a:p>
        </p:txBody>
      </p:sp>
      <p:pic>
        <p:nvPicPr>
          <p:cNvPr id="38" name="Picture Placeholder 37">
            <a:extLst>
              <a:ext uri="{FF2B5EF4-FFF2-40B4-BE49-F238E27FC236}">
                <a16:creationId xmlns:a16="http://schemas.microsoft.com/office/drawing/2014/main" id="{3DBFE202-4D13-412A-9743-764632983168}"/>
              </a:ext>
            </a:extLst>
          </p:cNvPr>
          <p:cNvPicPr>
            <a:picLocks noGrp="1" noChangeAspect="1"/>
          </p:cNvPicPr>
          <p:nvPr>
            <p:ph type="pic" sz="quarter" idx="29"/>
          </p:nvPr>
        </p:nvPicPr>
        <p:blipFill>
          <a:blip r:embed="rId6"/>
          <a:srcRect l="24990" r="24990"/>
          <a:stretch>
            <a:fillRect/>
          </a:stretch>
        </p:blipFill>
        <p:spPr>
          <a:xfrm>
            <a:off x="3734586" y="3430975"/>
            <a:ext cx="2039778" cy="1548805"/>
          </a:xfrm>
        </p:spPr>
      </p:pic>
      <p:sp>
        <p:nvSpPr>
          <p:cNvPr id="13" name="Text Placeholder 12">
            <a:extLst>
              <a:ext uri="{FF2B5EF4-FFF2-40B4-BE49-F238E27FC236}">
                <a16:creationId xmlns:a16="http://schemas.microsoft.com/office/drawing/2014/main" id="{2E56279B-F2EC-FBD2-77A6-9EC85DF90A60}"/>
              </a:ext>
            </a:extLst>
          </p:cNvPr>
          <p:cNvSpPr>
            <a:spLocks noGrp="1"/>
          </p:cNvSpPr>
          <p:nvPr>
            <p:ph type="body" sz="quarter" idx="31"/>
          </p:nvPr>
        </p:nvSpPr>
        <p:spPr/>
        <p:txBody>
          <a:bodyPr/>
          <a:lstStyle/>
          <a:p>
            <a:endParaRPr lang="en-US"/>
          </a:p>
        </p:txBody>
      </p:sp>
      <p:sp>
        <p:nvSpPr>
          <p:cNvPr id="14" name="Text Placeholder 13">
            <a:extLst>
              <a:ext uri="{FF2B5EF4-FFF2-40B4-BE49-F238E27FC236}">
                <a16:creationId xmlns:a16="http://schemas.microsoft.com/office/drawing/2014/main" id="{BED3C352-3208-A015-B3EE-C7BCB6416867}"/>
              </a:ext>
            </a:extLst>
          </p:cNvPr>
          <p:cNvSpPr>
            <a:spLocks noGrp="1"/>
          </p:cNvSpPr>
          <p:nvPr>
            <p:ph type="body" sz="quarter" idx="30"/>
          </p:nvPr>
        </p:nvSpPr>
        <p:spPr/>
        <p:txBody>
          <a:bodyPr/>
          <a:lstStyle/>
          <a:p>
            <a:endParaRPr lang="en-US"/>
          </a:p>
        </p:txBody>
      </p:sp>
      <p:pic>
        <p:nvPicPr>
          <p:cNvPr id="34" name="Picture Placeholder 33">
            <a:extLst>
              <a:ext uri="{FF2B5EF4-FFF2-40B4-BE49-F238E27FC236}">
                <a16:creationId xmlns:a16="http://schemas.microsoft.com/office/drawing/2014/main" id="{256FF5FD-570E-4452-8FC3-414FBA843FE3}"/>
              </a:ext>
            </a:extLst>
          </p:cNvPr>
          <p:cNvPicPr>
            <a:picLocks noGrp="1" noChangeAspect="1"/>
          </p:cNvPicPr>
          <p:nvPr>
            <p:ph type="pic" sz="quarter" idx="16"/>
          </p:nvPr>
        </p:nvPicPr>
        <p:blipFill>
          <a:blip r:embed="rId7"/>
          <a:srcRect l="16773" r="16773"/>
          <a:stretch>
            <a:fillRect/>
          </a:stretch>
        </p:blipFill>
        <p:spPr>
          <a:xfrm>
            <a:off x="6279974" y="1270546"/>
            <a:ext cx="2039778" cy="1548803"/>
          </a:xfrm>
        </p:spPr>
      </p:pic>
      <p:sp>
        <p:nvSpPr>
          <p:cNvPr id="16" name="Text Placeholder 15">
            <a:extLst>
              <a:ext uri="{FF2B5EF4-FFF2-40B4-BE49-F238E27FC236}">
                <a16:creationId xmlns:a16="http://schemas.microsoft.com/office/drawing/2014/main" id="{6AF34940-9ACF-13C6-4FA4-8B7233BE907C}"/>
              </a:ext>
            </a:extLst>
          </p:cNvPr>
          <p:cNvSpPr>
            <a:spLocks noGrp="1"/>
          </p:cNvSpPr>
          <p:nvPr>
            <p:ph type="body" sz="quarter" idx="21"/>
          </p:nvPr>
        </p:nvSpPr>
        <p:spPr/>
        <p:txBody>
          <a:bodyPr/>
          <a:lstStyle/>
          <a:p>
            <a:endParaRPr lang="en-US"/>
          </a:p>
        </p:txBody>
      </p:sp>
      <p:sp>
        <p:nvSpPr>
          <p:cNvPr id="17" name="Text Placeholder 16">
            <a:extLst>
              <a:ext uri="{FF2B5EF4-FFF2-40B4-BE49-F238E27FC236}">
                <a16:creationId xmlns:a16="http://schemas.microsoft.com/office/drawing/2014/main" id="{5FA549E8-4351-96ED-0B31-A87DC5223D06}"/>
              </a:ext>
            </a:extLst>
          </p:cNvPr>
          <p:cNvSpPr>
            <a:spLocks noGrp="1"/>
          </p:cNvSpPr>
          <p:nvPr>
            <p:ph type="body" sz="quarter" idx="20"/>
          </p:nvPr>
        </p:nvSpPr>
        <p:spPr/>
        <p:txBody>
          <a:bodyPr/>
          <a:lstStyle/>
          <a:p>
            <a:endParaRPr lang="en-US"/>
          </a:p>
        </p:txBody>
      </p:sp>
      <p:pic>
        <p:nvPicPr>
          <p:cNvPr id="40" name="Picture Placeholder 39">
            <a:extLst>
              <a:ext uri="{FF2B5EF4-FFF2-40B4-BE49-F238E27FC236}">
                <a16:creationId xmlns:a16="http://schemas.microsoft.com/office/drawing/2014/main" id="{8BB0A8A3-00AC-415B-92A9-E6672F5F6187}"/>
              </a:ext>
            </a:extLst>
          </p:cNvPr>
          <p:cNvPicPr>
            <a:picLocks noGrp="1" noChangeAspect="1"/>
          </p:cNvPicPr>
          <p:nvPr>
            <p:ph type="pic" sz="quarter" idx="28"/>
          </p:nvPr>
        </p:nvPicPr>
        <p:blipFill>
          <a:blip r:embed="rId8"/>
          <a:srcRect l="16773" r="16773"/>
          <a:stretch>
            <a:fillRect/>
          </a:stretch>
        </p:blipFill>
        <p:spPr>
          <a:xfrm>
            <a:off x="6279975" y="3430976"/>
            <a:ext cx="2039778" cy="1548804"/>
          </a:xfrm>
        </p:spPr>
      </p:pic>
      <p:sp>
        <p:nvSpPr>
          <p:cNvPr id="19" name="Text Placeholder 18">
            <a:extLst>
              <a:ext uri="{FF2B5EF4-FFF2-40B4-BE49-F238E27FC236}">
                <a16:creationId xmlns:a16="http://schemas.microsoft.com/office/drawing/2014/main" id="{C4F27140-9617-E19C-11C2-C437524C3261}"/>
              </a:ext>
            </a:extLst>
          </p:cNvPr>
          <p:cNvSpPr>
            <a:spLocks noGrp="1"/>
          </p:cNvSpPr>
          <p:nvPr>
            <p:ph type="body" sz="quarter" idx="33"/>
          </p:nvPr>
        </p:nvSpPr>
        <p:spPr/>
        <p:txBody>
          <a:bodyPr/>
          <a:lstStyle/>
          <a:p>
            <a:endParaRPr lang="en-US"/>
          </a:p>
        </p:txBody>
      </p:sp>
      <p:sp>
        <p:nvSpPr>
          <p:cNvPr id="20" name="Text Placeholder 19">
            <a:extLst>
              <a:ext uri="{FF2B5EF4-FFF2-40B4-BE49-F238E27FC236}">
                <a16:creationId xmlns:a16="http://schemas.microsoft.com/office/drawing/2014/main" id="{84097988-11C4-C896-6256-266E9F90B717}"/>
              </a:ext>
            </a:extLst>
          </p:cNvPr>
          <p:cNvSpPr>
            <a:spLocks noGrp="1"/>
          </p:cNvSpPr>
          <p:nvPr>
            <p:ph type="body" sz="quarter" idx="32"/>
          </p:nvPr>
        </p:nvSpPr>
        <p:spPr/>
        <p:txBody>
          <a:bodyPr/>
          <a:lstStyle/>
          <a:p>
            <a:endParaRPr lang="en-US"/>
          </a:p>
        </p:txBody>
      </p:sp>
      <p:sp>
        <p:nvSpPr>
          <p:cNvPr id="21" name="Picture Placeholder 20">
            <a:extLst>
              <a:ext uri="{FF2B5EF4-FFF2-40B4-BE49-F238E27FC236}">
                <a16:creationId xmlns:a16="http://schemas.microsoft.com/office/drawing/2014/main" id="{172A20DC-70F0-8688-66B9-CA33944BFAF4}"/>
              </a:ext>
            </a:extLst>
          </p:cNvPr>
          <p:cNvSpPr>
            <a:spLocks noGrp="1"/>
          </p:cNvSpPr>
          <p:nvPr>
            <p:ph type="pic" sz="quarter" idx="15"/>
          </p:nvPr>
        </p:nvSpPr>
        <p:spPr/>
      </p:sp>
      <p:sp>
        <p:nvSpPr>
          <p:cNvPr id="22" name="Text Placeholder 21">
            <a:extLst>
              <a:ext uri="{FF2B5EF4-FFF2-40B4-BE49-F238E27FC236}">
                <a16:creationId xmlns:a16="http://schemas.microsoft.com/office/drawing/2014/main" id="{8B8838BD-3963-C669-3DF9-65F8688EA7FC}"/>
              </a:ext>
            </a:extLst>
          </p:cNvPr>
          <p:cNvSpPr>
            <a:spLocks noGrp="1"/>
          </p:cNvSpPr>
          <p:nvPr>
            <p:ph type="body" sz="quarter" idx="23"/>
          </p:nvPr>
        </p:nvSpPr>
        <p:spPr/>
        <p:txBody>
          <a:bodyPr/>
          <a:lstStyle/>
          <a:p>
            <a:endParaRPr lang="en-US"/>
          </a:p>
        </p:txBody>
      </p:sp>
      <p:sp>
        <p:nvSpPr>
          <p:cNvPr id="23" name="Text Placeholder 22">
            <a:extLst>
              <a:ext uri="{FF2B5EF4-FFF2-40B4-BE49-F238E27FC236}">
                <a16:creationId xmlns:a16="http://schemas.microsoft.com/office/drawing/2014/main" id="{7E6D7016-9394-242B-8195-222F7C2B4BD8}"/>
              </a:ext>
            </a:extLst>
          </p:cNvPr>
          <p:cNvSpPr>
            <a:spLocks noGrp="1"/>
          </p:cNvSpPr>
          <p:nvPr>
            <p:ph type="body" sz="quarter" idx="22"/>
          </p:nvPr>
        </p:nvSpPr>
        <p:spPr/>
        <p:txBody>
          <a:bodyPr/>
          <a:lstStyle/>
          <a:p>
            <a:endParaRPr lang="en-US"/>
          </a:p>
        </p:txBody>
      </p:sp>
      <p:pic>
        <p:nvPicPr>
          <p:cNvPr id="6" name="Picture Placeholder 5">
            <a:extLst>
              <a:ext uri="{FF2B5EF4-FFF2-40B4-BE49-F238E27FC236}">
                <a16:creationId xmlns:a16="http://schemas.microsoft.com/office/drawing/2014/main" id="{E02A1A76-D922-4806-9140-268761FC6AFC}"/>
              </a:ext>
            </a:extLst>
          </p:cNvPr>
          <p:cNvPicPr>
            <a:picLocks noGrp="1" noChangeAspect="1"/>
          </p:cNvPicPr>
          <p:nvPr>
            <p:ph type="pic" sz="quarter" idx="27"/>
          </p:nvPr>
        </p:nvPicPr>
        <p:blipFill>
          <a:blip r:embed="rId9"/>
          <a:srcRect l="17607" r="17607"/>
          <a:stretch>
            <a:fillRect/>
          </a:stretch>
        </p:blipFill>
        <p:spPr>
          <a:xfrm>
            <a:off x="8705088" y="3410712"/>
            <a:ext cx="2322575" cy="1569068"/>
          </a:xfrm>
        </p:spPr>
      </p:pic>
      <p:sp>
        <p:nvSpPr>
          <p:cNvPr id="25" name="Text Placeholder 24">
            <a:extLst>
              <a:ext uri="{FF2B5EF4-FFF2-40B4-BE49-F238E27FC236}">
                <a16:creationId xmlns:a16="http://schemas.microsoft.com/office/drawing/2014/main" id="{70E3311B-77A1-C5CF-2107-1B9B092FA0AF}"/>
              </a:ext>
            </a:extLst>
          </p:cNvPr>
          <p:cNvSpPr>
            <a:spLocks noGrp="1"/>
          </p:cNvSpPr>
          <p:nvPr>
            <p:ph type="body" sz="quarter" idx="35"/>
          </p:nvPr>
        </p:nvSpPr>
        <p:spPr/>
        <p:txBody>
          <a:bodyPr/>
          <a:lstStyle/>
          <a:p>
            <a:endParaRPr lang="en-US" dirty="0"/>
          </a:p>
        </p:txBody>
      </p:sp>
      <p:sp>
        <p:nvSpPr>
          <p:cNvPr id="26" name="Text Placeholder 25">
            <a:extLst>
              <a:ext uri="{FF2B5EF4-FFF2-40B4-BE49-F238E27FC236}">
                <a16:creationId xmlns:a16="http://schemas.microsoft.com/office/drawing/2014/main" id="{276B6B32-513E-93E5-1F5C-7200AB882161}"/>
              </a:ext>
            </a:extLst>
          </p:cNvPr>
          <p:cNvSpPr>
            <a:spLocks noGrp="1"/>
          </p:cNvSpPr>
          <p:nvPr>
            <p:ph type="body" sz="quarter" idx="34"/>
          </p:nvPr>
        </p:nvSpPr>
        <p:spPr/>
        <p:txBody>
          <a:bodyPr/>
          <a:lstStyle/>
          <a:p>
            <a:r>
              <a:rPr lang="en-US" dirty="0"/>
              <a:t>Risk</a:t>
            </a:r>
          </a:p>
        </p:txBody>
      </p:sp>
      <p:sp>
        <p:nvSpPr>
          <p:cNvPr id="27" name="Footer Placeholder 26">
            <a:extLst>
              <a:ext uri="{FF2B5EF4-FFF2-40B4-BE49-F238E27FC236}">
                <a16:creationId xmlns:a16="http://schemas.microsoft.com/office/drawing/2014/main" id="{B406FD68-6D15-C486-BD34-C10A9453019B}"/>
              </a:ext>
            </a:extLst>
          </p:cNvPr>
          <p:cNvSpPr>
            <a:spLocks noGrp="1"/>
          </p:cNvSpPr>
          <p:nvPr>
            <p:ph type="ftr" sz="quarter" idx="10"/>
          </p:nvPr>
        </p:nvSpPr>
        <p:spPr/>
        <p:txBody>
          <a:bodyPr/>
          <a:lstStyle/>
          <a:p>
            <a:r>
              <a:rPr lang="en-US"/>
              <a:t>Presentation title</a:t>
            </a:r>
            <a:endParaRPr lang="en-US" dirty="0"/>
          </a:p>
        </p:txBody>
      </p:sp>
      <p:sp>
        <p:nvSpPr>
          <p:cNvPr id="28" name="Slide Number Placeholder 27">
            <a:extLst>
              <a:ext uri="{FF2B5EF4-FFF2-40B4-BE49-F238E27FC236}">
                <a16:creationId xmlns:a16="http://schemas.microsoft.com/office/drawing/2014/main" id="{37BBCB96-75BF-7AF8-1DC0-18CACC0FFCC1}"/>
              </a:ext>
            </a:extLst>
          </p:cNvPr>
          <p:cNvSpPr>
            <a:spLocks noGrp="1"/>
          </p:cNvSpPr>
          <p:nvPr>
            <p:ph type="sldNum" sz="quarter" idx="11"/>
          </p:nvPr>
        </p:nvSpPr>
        <p:spPr/>
        <p:txBody>
          <a:bodyPr/>
          <a:lstStyle/>
          <a:p>
            <a:fld id="{294A09A9-5501-47C1-A89A-A340965A2BE2}" type="slidenum">
              <a:rPr lang="en-US" smtClean="0"/>
              <a:pPr/>
              <a:t>7</a:t>
            </a:fld>
            <a:endParaRPr lang="en-US" dirty="0"/>
          </a:p>
        </p:txBody>
      </p:sp>
      <p:pic>
        <p:nvPicPr>
          <p:cNvPr id="41" name="Picture 4" descr="Scientist | Character art, Cartoon ...">
            <a:extLst>
              <a:ext uri="{FF2B5EF4-FFF2-40B4-BE49-F238E27FC236}">
                <a16:creationId xmlns:a16="http://schemas.microsoft.com/office/drawing/2014/main" id="{6D5E13B9-20F7-4F35-8111-9B23F3628D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1921" y="1286857"/>
            <a:ext cx="1923798" cy="155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6499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4A50-B815-00BE-ABF5-59AA332A425B}"/>
              </a:ext>
            </a:extLst>
          </p:cNvPr>
          <p:cNvSpPr>
            <a:spLocks noGrp="1"/>
          </p:cNvSpPr>
          <p:nvPr>
            <p:ph type="title"/>
          </p:nvPr>
        </p:nvSpPr>
        <p:spPr/>
        <p:txBody>
          <a:bodyPr>
            <a:normAutofit/>
          </a:bodyPr>
          <a:lstStyle/>
          <a:p>
            <a:pPr rtl="1"/>
            <a:r>
              <a:rPr lang="fa-IR" dirty="0">
                <a:cs typeface="0 Nazanin" panose="00000400000000000000" pitchFamily="2" charset="-78"/>
              </a:rPr>
              <a:t>عنوان اختراع</a:t>
            </a:r>
          </a:p>
        </p:txBody>
      </p:sp>
      <p:sp>
        <p:nvSpPr>
          <p:cNvPr id="3" name="Footer Placeholder 2">
            <a:extLst>
              <a:ext uri="{FF2B5EF4-FFF2-40B4-BE49-F238E27FC236}">
                <a16:creationId xmlns:a16="http://schemas.microsoft.com/office/drawing/2014/main" id="{C06B3170-1CA5-01A8-A9BD-790106A0907A}"/>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AAC57B3-600A-446F-B132-4BA46E60DB5D}"/>
              </a:ext>
            </a:extLst>
          </p:cNvPr>
          <p:cNvSpPr>
            <a:spLocks noGrp="1"/>
          </p:cNvSpPr>
          <p:nvPr>
            <p:ph type="sldNum" sz="quarter" idx="11"/>
          </p:nvPr>
        </p:nvSpPr>
        <p:spPr/>
        <p:txBody>
          <a:bodyPr/>
          <a:lstStyle/>
          <a:p>
            <a:fld id="{294A09A9-5501-47C1-A89A-A340965A2BE2}" type="slidenum">
              <a:rPr lang="en-US" smtClean="0"/>
              <a:pPr/>
              <a:t>70</a:t>
            </a:fld>
            <a:endParaRPr lang="en-US" dirty="0"/>
          </a:p>
        </p:txBody>
      </p:sp>
      <p:sp>
        <p:nvSpPr>
          <p:cNvPr id="5" name="Content Placeholder 4">
            <a:extLst>
              <a:ext uri="{FF2B5EF4-FFF2-40B4-BE49-F238E27FC236}">
                <a16:creationId xmlns:a16="http://schemas.microsoft.com/office/drawing/2014/main" id="{BA5F33E3-2AC5-2E74-88C8-421BFB0BEE88}"/>
              </a:ext>
            </a:extLst>
          </p:cNvPr>
          <p:cNvSpPr>
            <a:spLocks noGrp="1"/>
          </p:cNvSpPr>
          <p:nvPr>
            <p:ph sz="quarter" idx="12"/>
          </p:nvPr>
        </p:nvSpPr>
        <p:spPr>
          <a:xfrm>
            <a:off x="975360" y="2615184"/>
            <a:ext cx="10241280" cy="3861816"/>
          </a:xfrm>
        </p:spPr>
        <p:txBody>
          <a:bodyPr>
            <a:normAutofit/>
          </a:bodyPr>
          <a:lstStyle/>
          <a:p>
            <a:pPr algn="just" rtl="1"/>
            <a:r>
              <a:rPr lang="fa-IR" sz="2400" dirty="0">
                <a:cs typeface="0 Nazanin" panose="00000400000000000000" pitchFamily="2" charset="-78"/>
              </a:rPr>
              <a:t>عنوان اختراع باید حتی الامکان مختصر بوده و به ماهیت فنی اختراع به صورت دقیق اشاره نماید.</a:t>
            </a:r>
          </a:p>
          <a:p>
            <a:pPr algn="just" rtl="1"/>
            <a:r>
              <a:rPr lang="fa-IR" sz="2400" dirty="0">
                <a:cs typeface="0 Nazanin" panose="00000400000000000000" pitchFamily="2" charset="-78"/>
              </a:rPr>
              <a:t> کلماتی که صورت تجاری داشته باشند (مثل </a:t>
            </a:r>
            <a:r>
              <a:rPr lang="fa-IR" sz="2400" b="1" dirty="0">
                <a:solidFill>
                  <a:srgbClr val="FF0000"/>
                </a:solidFill>
                <a:cs typeface="0 Nazanin" panose="00000400000000000000" pitchFamily="2" charset="-78"/>
              </a:rPr>
              <a:t>مخفف نام شرکت</a:t>
            </a:r>
            <a:r>
              <a:rPr lang="fa-IR" sz="2400" b="1" dirty="0">
                <a:cs typeface="0 Nazanin" panose="00000400000000000000" pitchFamily="2" charset="-78"/>
              </a:rPr>
              <a:t>، </a:t>
            </a:r>
            <a:r>
              <a:rPr lang="fa-IR" sz="2400" b="1" dirty="0">
                <a:solidFill>
                  <a:srgbClr val="FF0000"/>
                </a:solidFill>
                <a:cs typeface="0 Nazanin" panose="00000400000000000000" pitchFamily="2" charset="-78"/>
              </a:rPr>
              <a:t>نام تجاری محصول یا نام مخترع</a:t>
            </a:r>
            <a:r>
              <a:rPr lang="fa-IR" sz="2400" dirty="0">
                <a:cs typeface="0 Nazanin" panose="00000400000000000000" pitchFamily="2" charset="-78"/>
              </a:rPr>
              <a:t>)، همینطور کلمات فاقد معنای دقیق (مثل چندمنظوره) در عنوان اختراع قابل قبول نمی باشند.</a:t>
            </a:r>
          </a:p>
          <a:p>
            <a:pPr algn="just" rtl="1"/>
            <a:r>
              <a:rPr lang="fa-IR" sz="2400" dirty="0">
                <a:cs typeface="0 Nazanin" panose="00000400000000000000" pitchFamily="2" charset="-78"/>
              </a:rPr>
              <a:t> همچنین به کاربردن کلمات طراحی و ساخت، </a:t>
            </a:r>
            <a:r>
              <a:rPr lang="fa-IR" sz="2400" b="1" dirty="0">
                <a:solidFill>
                  <a:srgbClr val="FF0000"/>
                </a:solidFill>
                <a:cs typeface="0 Nazanin" panose="00000400000000000000" pitchFamily="2" charset="-78"/>
              </a:rPr>
              <a:t>جدید یا نوین</a:t>
            </a:r>
            <a:r>
              <a:rPr lang="fa-IR" sz="2400" dirty="0">
                <a:cs typeface="0 Nazanin" panose="00000400000000000000" pitchFamily="2" charset="-78"/>
              </a:rPr>
              <a:t>، در ابتدای عنوان اختراع ضروری نیست.</a:t>
            </a:r>
          </a:p>
          <a:p>
            <a:pPr algn="just" rtl="1"/>
            <a:r>
              <a:rPr lang="fa-IR" sz="2400" dirty="0">
                <a:cs typeface="0 Nazanin" panose="00000400000000000000" pitchFamily="2" charset="-78"/>
              </a:rPr>
              <a:t> از کلمه هوشمند در عنوان اختراع استفاده نکنید و در صورت لزوم، به چگونگی این هوشمندی در عنوان اختراع اشاره نمایید.</a:t>
            </a:r>
          </a:p>
          <a:p>
            <a:pPr algn="just" rtl="1"/>
            <a:r>
              <a:rPr lang="fa-IR" sz="2400" dirty="0">
                <a:cs typeface="0 Nazanin" panose="00000400000000000000" pitchFamily="2" charset="-78"/>
              </a:rPr>
              <a:t> از کلمات کیفی مثل "</a:t>
            </a:r>
            <a:r>
              <a:rPr lang="fa-IR" sz="2400" b="1" dirty="0">
                <a:solidFill>
                  <a:srgbClr val="FF0000"/>
                </a:solidFill>
                <a:cs typeface="0 Nazanin" panose="00000400000000000000" pitchFamily="2" charset="-78"/>
              </a:rPr>
              <a:t>بهتر</a:t>
            </a:r>
            <a:r>
              <a:rPr lang="fa-IR" sz="2400" dirty="0">
                <a:cs typeface="0 Nazanin" panose="00000400000000000000" pitchFamily="2" charset="-78"/>
              </a:rPr>
              <a:t>" یا "</a:t>
            </a:r>
            <a:r>
              <a:rPr lang="fa-IR" sz="2400" b="1" dirty="0">
                <a:solidFill>
                  <a:srgbClr val="FF0000"/>
                </a:solidFill>
                <a:cs typeface="0 Nazanin" panose="00000400000000000000" pitchFamily="2" charset="-78"/>
              </a:rPr>
              <a:t>جدید</a:t>
            </a:r>
            <a:r>
              <a:rPr lang="fa-IR" sz="2400" dirty="0">
                <a:cs typeface="0 Nazanin" panose="00000400000000000000" pitchFamily="2" charset="-78"/>
              </a:rPr>
              <a:t>" در عنوان استفاده نکنید. </a:t>
            </a:r>
          </a:p>
          <a:p>
            <a:pPr algn="just" rtl="1"/>
            <a:r>
              <a:rPr lang="fa-IR" sz="2400" dirty="0">
                <a:cs typeface="0 Nazanin" panose="00000400000000000000" pitchFamily="2" charset="-78"/>
              </a:rPr>
              <a:t>در صورتی که اختراع یک محصول یا فرآیند است در عنوان به آن محصول یا فرآیند اشاره شود.</a:t>
            </a:r>
          </a:p>
          <a:p>
            <a:endParaRPr lang="en-US" dirty="0"/>
          </a:p>
        </p:txBody>
      </p:sp>
    </p:spTree>
    <p:extLst>
      <p:ext uri="{BB962C8B-B14F-4D97-AF65-F5344CB8AC3E}">
        <p14:creationId xmlns:p14="http://schemas.microsoft.com/office/powerpoint/2010/main" val="206045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5070-1686-2F42-F33B-B0076FACA4D6}"/>
              </a:ext>
            </a:extLst>
          </p:cNvPr>
          <p:cNvSpPr>
            <a:spLocks noGrp="1"/>
          </p:cNvSpPr>
          <p:nvPr>
            <p:ph type="title"/>
          </p:nvPr>
        </p:nvSpPr>
        <p:spPr/>
        <p:txBody>
          <a:bodyPr>
            <a:normAutofit fontScale="90000"/>
          </a:bodyPr>
          <a:lstStyle/>
          <a:p>
            <a:pPr rtl="1"/>
            <a:br>
              <a:rPr lang="fa-IR" dirty="0">
                <a:cs typeface="0 Nazanin" panose="00000400000000000000" pitchFamily="2" charset="-78"/>
              </a:rPr>
            </a:br>
            <a:r>
              <a:rPr lang="fa-IR" dirty="0">
                <a:cs typeface="0 Nazanin" panose="00000400000000000000" pitchFamily="2" charset="-78"/>
              </a:rPr>
              <a:t>زمينه فني اختراع</a:t>
            </a:r>
            <a:br>
              <a:rPr lang="fa-IR" dirty="0">
                <a:cs typeface="0 Nazanin" panose="00000400000000000000" pitchFamily="2" charset="-78"/>
              </a:rPr>
            </a:br>
            <a:endParaRPr lang="en-US" dirty="0">
              <a:cs typeface="0 Nazanin" panose="00000400000000000000" pitchFamily="2" charset="-78"/>
            </a:endParaRPr>
          </a:p>
        </p:txBody>
      </p:sp>
      <p:sp>
        <p:nvSpPr>
          <p:cNvPr id="3" name="Footer Placeholder 2">
            <a:extLst>
              <a:ext uri="{FF2B5EF4-FFF2-40B4-BE49-F238E27FC236}">
                <a16:creationId xmlns:a16="http://schemas.microsoft.com/office/drawing/2014/main" id="{B35CEE4C-E711-0E87-4DF0-7CB8EFBF8EC9}"/>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FC74AC51-6D39-1002-AE82-A9D422D839A7}"/>
              </a:ext>
            </a:extLst>
          </p:cNvPr>
          <p:cNvSpPr>
            <a:spLocks noGrp="1"/>
          </p:cNvSpPr>
          <p:nvPr>
            <p:ph type="sldNum" sz="quarter" idx="11"/>
          </p:nvPr>
        </p:nvSpPr>
        <p:spPr/>
        <p:txBody>
          <a:bodyPr/>
          <a:lstStyle/>
          <a:p>
            <a:fld id="{294A09A9-5501-47C1-A89A-A340965A2BE2}" type="slidenum">
              <a:rPr lang="en-US" smtClean="0"/>
              <a:pPr/>
              <a:t>71</a:t>
            </a:fld>
            <a:endParaRPr lang="en-US" dirty="0"/>
          </a:p>
        </p:txBody>
      </p:sp>
      <p:sp>
        <p:nvSpPr>
          <p:cNvPr id="5" name="Content Placeholder 4">
            <a:extLst>
              <a:ext uri="{FF2B5EF4-FFF2-40B4-BE49-F238E27FC236}">
                <a16:creationId xmlns:a16="http://schemas.microsoft.com/office/drawing/2014/main" id="{74ED6069-5A4B-01F5-5315-5831AFB1065D}"/>
              </a:ext>
            </a:extLst>
          </p:cNvPr>
          <p:cNvSpPr>
            <a:spLocks noGrp="1"/>
          </p:cNvSpPr>
          <p:nvPr>
            <p:ph sz="quarter" idx="12"/>
          </p:nvPr>
        </p:nvSpPr>
        <p:spPr>
          <a:xfrm>
            <a:off x="381000" y="2530475"/>
            <a:ext cx="11236568" cy="4191000"/>
          </a:xfrm>
        </p:spPr>
        <p:txBody>
          <a:bodyPr>
            <a:normAutofit/>
          </a:bodyPr>
          <a:lstStyle/>
          <a:p>
            <a:pPr algn="just" rtl="1"/>
            <a:r>
              <a:rPr lang="fa-IR" dirty="0">
                <a:cs typeface="0 Nazanin" panose="00000400000000000000" pitchFamily="2" charset="-78"/>
              </a:rPr>
              <a:t>زمینه فنی اختراع موضوع اصلی و </a:t>
            </a:r>
            <a:r>
              <a:rPr lang="fa-IR" b="1" dirty="0">
                <a:solidFill>
                  <a:srgbClr val="FF0000"/>
                </a:solidFill>
                <a:cs typeface="0 Nazanin" panose="00000400000000000000" pitchFamily="2" charset="-78"/>
              </a:rPr>
              <a:t>قلمرو فنی مرتبط با اختراع </a:t>
            </a:r>
            <a:r>
              <a:rPr lang="fa-IR" dirty="0">
                <a:cs typeface="0 Nazanin" panose="00000400000000000000" pitchFamily="2" charset="-78"/>
              </a:rPr>
              <a:t>را مشخص می نماید. </a:t>
            </a:r>
          </a:p>
          <a:p>
            <a:pPr algn="just" rtl="1"/>
            <a:endParaRPr lang="fa-IR" dirty="0">
              <a:cs typeface="0 Nazanin" panose="00000400000000000000" pitchFamily="2" charset="-78"/>
            </a:endParaRPr>
          </a:p>
          <a:p>
            <a:pPr algn="just" rtl="1"/>
            <a:r>
              <a:rPr lang="fa-IR" dirty="0">
                <a:cs typeface="0 Nazanin" panose="00000400000000000000" pitchFamily="2" charset="-78"/>
              </a:rPr>
              <a:t>هدف از بیان زمینه فنی اختراع، تعیین حوزه فنی اختراع از منظر مخترع، برای اداره ثبت اختراع است. در نتیجه ی روشن شدن زمینه فنی اختراع، اداره ثبت اختراع حوزه فنی جهت جستجو بر روی سوابق اختراع را تعیین خواهد کرد.</a:t>
            </a:r>
          </a:p>
          <a:p>
            <a:pPr algn="just" rtl="1"/>
            <a:endParaRPr lang="fa-IR" dirty="0">
              <a:cs typeface="0 Nazanin" panose="00000400000000000000" pitchFamily="2" charset="-78"/>
            </a:endParaRPr>
          </a:p>
          <a:p>
            <a:pPr algn="just" rtl="1"/>
            <a:r>
              <a:rPr lang="fa-IR" dirty="0">
                <a:cs typeface="0 Nazanin" panose="00000400000000000000" pitchFamily="2" charset="-78"/>
              </a:rPr>
              <a:t>در نظر داشته باشید که وقتی حوزه فنی اختراع خود را بیان می نمایید باید به زمینه فنی موجود در ارتباط با اختراع خود (آنچه قبلا در صنعت مرتبط وجود داشته است) اشاره نمایید. </a:t>
            </a:r>
          </a:p>
          <a:p>
            <a:pPr algn="just" rtl="1"/>
            <a:endParaRPr lang="fa-IR" dirty="0">
              <a:cs typeface="0 Nazanin" panose="00000400000000000000" pitchFamily="2" charset="-78"/>
            </a:endParaRPr>
          </a:p>
        </p:txBody>
      </p:sp>
    </p:spTree>
    <p:extLst>
      <p:ext uri="{BB962C8B-B14F-4D97-AF65-F5344CB8AC3E}">
        <p14:creationId xmlns:p14="http://schemas.microsoft.com/office/powerpoint/2010/main" val="18341443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44446-75D3-9DE5-DF19-91C8425D0B0B}"/>
              </a:ext>
            </a:extLst>
          </p:cNvPr>
          <p:cNvSpPr>
            <a:spLocks noGrp="1"/>
          </p:cNvSpPr>
          <p:nvPr>
            <p:ph type="title"/>
          </p:nvPr>
        </p:nvSpPr>
        <p:spPr/>
        <p:txBody>
          <a:bodyPr>
            <a:normAutofit fontScale="90000"/>
          </a:bodyPr>
          <a:lstStyle/>
          <a:p>
            <a:pPr rtl="1"/>
            <a:br>
              <a:rPr lang="fa-IR" dirty="0"/>
            </a:br>
            <a:br>
              <a:rPr lang="fa-IR" dirty="0"/>
            </a:br>
            <a:r>
              <a:rPr lang="fa-IR" dirty="0">
                <a:cs typeface="0 Nazanin" panose="00000400000000000000" pitchFamily="2" charset="-78"/>
              </a:rPr>
              <a:t>مشكل فني و بيان اهداف اختراع</a:t>
            </a:r>
            <a:br>
              <a:rPr lang="fa-IR" dirty="0"/>
            </a:br>
            <a:br>
              <a:rPr lang="fa-IR" dirty="0"/>
            </a:br>
            <a:endParaRPr lang="en-US" dirty="0"/>
          </a:p>
        </p:txBody>
      </p:sp>
      <p:sp>
        <p:nvSpPr>
          <p:cNvPr id="3" name="Footer Placeholder 2">
            <a:extLst>
              <a:ext uri="{FF2B5EF4-FFF2-40B4-BE49-F238E27FC236}">
                <a16:creationId xmlns:a16="http://schemas.microsoft.com/office/drawing/2014/main" id="{99E909D5-4205-F209-6393-AD3DD54F5A58}"/>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E553887F-1ADB-426E-BB6B-4E89B5857CC7}"/>
              </a:ext>
            </a:extLst>
          </p:cNvPr>
          <p:cNvSpPr>
            <a:spLocks noGrp="1"/>
          </p:cNvSpPr>
          <p:nvPr>
            <p:ph type="sldNum" sz="quarter" idx="11"/>
          </p:nvPr>
        </p:nvSpPr>
        <p:spPr/>
        <p:txBody>
          <a:bodyPr/>
          <a:lstStyle/>
          <a:p>
            <a:fld id="{294A09A9-5501-47C1-A89A-A340965A2BE2}" type="slidenum">
              <a:rPr lang="en-US" smtClean="0"/>
              <a:pPr/>
              <a:t>72</a:t>
            </a:fld>
            <a:endParaRPr lang="en-US" dirty="0"/>
          </a:p>
        </p:txBody>
      </p:sp>
      <p:sp>
        <p:nvSpPr>
          <p:cNvPr id="5" name="Content Placeholder 4">
            <a:extLst>
              <a:ext uri="{FF2B5EF4-FFF2-40B4-BE49-F238E27FC236}">
                <a16:creationId xmlns:a16="http://schemas.microsoft.com/office/drawing/2014/main" id="{7CB6CE54-463B-2C0F-EC6D-1F5FB5E2884A}"/>
              </a:ext>
            </a:extLst>
          </p:cNvPr>
          <p:cNvSpPr>
            <a:spLocks noGrp="1"/>
          </p:cNvSpPr>
          <p:nvPr>
            <p:ph sz="quarter" idx="12"/>
          </p:nvPr>
        </p:nvSpPr>
        <p:spPr>
          <a:xfrm>
            <a:off x="228600" y="3538728"/>
            <a:ext cx="11722608" cy="3319272"/>
          </a:xfrm>
        </p:spPr>
        <p:txBody>
          <a:bodyPr>
            <a:normAutofit/>
          </a:bodyPr>
          <a:lstStyle/>
          <a:p>
            <a:pPr algn="just" rtl="1"/>
            <a:r>
              <a:rPr lang="fa-IR" dirty="0">
                <a:cs typeface="0 Nazanin" panose="00000400000000000000" pitchFamily="2" charset="-78"/>
              </a:rPr>
              <a:t>در این بخش باید درباره </a:t>
            </a:r>
            <a:r>
              <a:rPr lang="fa-IR" b="1" dirty="0">
                <a:solidFill>
                  <a:srgbClr val="FF0000"/>
                </a:solidFill>
                <a:cs typeface="0 Nazanin" panose="00000400000000000000" pitchFamily="2" charset="-78"/>
              </a:rPr>
              <a:t>مشکل فنی </a:t>
            </a:r>
            <a:r>
              <a:rPr lang="fa-IR" dirty="0">
                <a:cs typeface="0 Nazanin" panose="00000400000000000000" pitchFamily="2" charset="-78"/>
              </a:rPr>
              <a:t>که وجود آن موجبِ نیاز به اختراعِ شما شده، و همچنین </a:t>
            </a:r>
            <a:r>
              <a:rPr lang="fa-IR" b="1" dirty="0">
                <a:solidFill>
                  <a:srgbClr val="FF0000"/>
                </a:solidFill>
                <a:cs typeface="0 Nazanin" panose="00000400000000000000" pitchFamily="2" charset="-78"/>
              </a:rPr>
              <a:t>اهداف اختراع تان </a:t>
            </a:r>
            <a:r>
              <a:rPr lang="fa-IR" dirty="0">
                <a:cs typeface="0 Nazanin" panose="00000400000000000000" pitchFamily="2" charset="-78"/>
              </a:rPr>
              <a:t>در جهت رفع مشکل فنیِ مذکور بحث گردد.</a:t>
            </a:r>
            <a:endParaRPr lang="fa-IR" sz="4800" dirty="0">
              <a:cs typeface="0 Nazanin" panose="00000400000000000000" pitchFamily="2" charset="-78"/>
            </a:endParaRPr>
          </a:p>
          <a:p>
            <a:pPr algn="just" rtl="1"/>
            <a:endParaRPr lang="fa-IR" sz="4800" dirty="0"/>
          </a:p>
          <a:p>
            <a:endParaRPr lang="en-US" dirty="0"/>
          </a:p>
        </p:txBody>
      </p:sp>
    </p:spTree>
    <p:extLst>
      <p:ext uri="{BB962C8B-B14F-4D97-AF65-F5344CB8AC3E}">
        <p14:creationId xmlns:p14="http://schemas.microsoft.com/office/powerpoint/2010/main" val="40148721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8BC7-BA4D-BF0B-A5D8-F964A56188A0}"/>
              </a:ext>
            </a:extLst>
          </p:cNvPr>
          <p:cNvSpPr>
            <a:spLocks noGrp="1"/>
          </p:cNvSpPr>
          <p:nvPr>
            <p:ph type="title"/>
          </p:nvPr>
        </p:nvSpPr>
        <p:spPr/>
        <p:txBody>
          <a:bodyPr>
            <a:normAutofit fontScale="90000"/>
          </a:bodyPr>
          <a:lstStyle/>
          <a:p>
            <a:pPr rtl="1"/>
            <a:br>
              <a:rPr lang="fa-IR" sz="2800" dirty="0">
                <a:cs typeface="0 Nazanin" panose="00000400000000000000" pitchFamily="2" charset="-78"/>
              </a:rPr>
            </a:br>
            <a:r>
              <a:rPr lang="fa-IR" sz="2800" dirty="0">
                <a:cs typeface="0 Nazanin" panose="00000400000000000000" pitchFamily="2" charset="-78"/>
              </a:rPr>
              <a:t>شرح وضعيت دانش پيشين و سابقه پيشرفت هايي كه در ارتباط با اختراع ادعايي</a:t>
            </a:r>
            <a:br>
              <a:rPr lang="fa-IR" sz="4400" dirty="0"/>
            </a:br>
            <a:endParaRPr lang="en-US" dirty="0"/>
          </a:p>
        </p:txBody>
      </p:sp>
      <p:sp>
        <p:nvSpPr>
          <p:cNvPr id="3" name="Content Placeholder 2">
            <a:extLst>
              <a:ext uri="{FF2B5EF4-FFF2-40B4-BE49-F238E27FC236}">
                <a16:creationId xmlns:a16="http://schemas.microsoft.com/office/drawing/2014/main" id="{7A9FE882-46C2-9789-37F6-BA1C6EDD0446}"/>
              </a:ext>
            </a:extLst>
          </p:cNvPr>
          <p:cNvSpPr>
            <a:spLocks noGrp="1"/>
          </p:cNvSpPr>
          <p:nvPr>
            <p:ph idx="1"/>
          </p:nvPr>
        </p:nvSpPr>
        <p:spPr>
          <a:xfrm>
            <a:off x="838200" y="2791327"/>
            <a:ext cx="10515600" cy="3930148"/>
          </a:xfrm>
        </p:spPr>
        <p:txBody>
          <a:bodyPr>
            <a:normAutofit/>
          </a:bodyPr>
          <a:lstStyle/>
          <a:p>
            <a:pPr algn="just" rtl="1"/>
            <a:r>
              <a:rPr lang="fa-IR" sz="2000" dirty="0">
                <a:cs typeface="0 Nazanin" panose="00000400000000000000" pitchFamily="2" charset="-78"/>
              </a:rPr>
              <a:t>از آنجایی که یکی از شروط ثبت اختراع </a:t>
            </a:r>
            <a:r>
              <a:rPr lang="fa-IR" sz="2000" b="1" dirty="0">
                <a:solidFill>
                  <a:srgbClr val="FF0000"/>
                </a:solidFill>
                <a:cs typeface="0 Nazanin" panose="00000400000000000000" pitchFamily="2" charset="-78"/>
              </a:rPr>
              <a:t>داشتن نوآوری در سطح دنیا </a:t>
            </a:r>
            <a:r>
              <a:rPr lang="fa-IR" sz="2000" dirty="0">
                <a:cs typeface="0 Nazanin" panose="00000400000000000000" pitchFamily="2" charset="-78"/>
              </a:rPr>
              <a:t>می باشد، منطقاً هر مخترع قبل از صرف وقت و هزینه بایستی نسبت به جستجوی سوابق مرتبط در پایگاه های داده ملی و بین المللی اقدام نماید تا از عدم افشای موضوع اختراع مورد نظر خود اطمینان حاصل نماید. این جستجو بایستی شامل اسناد اختراع و همینطور غیر اختراع (مثل مقالات علمی، کنفرانس ها، پایان نامه ها، تحقیقات و مطالعات و غیره) باشد.</a:t>
            </a:r>
          </a:p>
          <a:p>
            <a:pPr algn="just" rtl="1"/>
            <a:endParaRPr lang="fa-IR" sz="2000" dirty="0">
              <a:cs typeface="0 Nazanin" panose="00000400000000000000" pitchFamily="2" charset="-78"/>
            </a:endParaRPr>
          </a:p>
          <a:p>
            <a:pPr algn="just" rtl="1"/>
            <a:r>
              <a:rPr lang="fa-IR" sz="2000" dirty="0">
                <a:cs typeface="0 Nazanin" panose="00000400000000000000" pitchFamily="2" charset="-78"/>
              </a:rPr>
              <a:t> در هنگام تهیه فایل توصیف اختراع، مخترع موظف است نزدیک ترین سوابق موجود را که در جستجوهای انجام شده یافته است به عنوان دانش پیشین اختراع تک تک معرفی نموده و به اختصار ویژگی های فنی و برجسته هر یک را برشمرده و در صورت نیاز تفاوت ها و برتری های فنی اختراع خود را نسبت به سوابق مورد نظر در پایان این بند بیان نماید. </a:t>
            </a:r>
          </a:p>
          <a:p>
            <a:pPr algn="just" rtl="1"/>
            <a:endParaRPr lang="fa-IR" sz="2000" dirty="0">
              <a:cs typeface="0 Nazanin" panose="00000400000000000000" pitchFamily="2" charset="-78"/>
            </a:endParaRPr>
          </a:p>
          <a:p>
            <a:pPr algn="just" rtl="1"/>
            <a:r>
              <a:rPr lang="fa-IR" sz="2000" dirty="0">
                <a:cs typeface="0 Nazanin" panose="00000400000000000000" pitchFamily="2" charset="-78"/>
              </a:rPr>
              <a:t>توجه داشته باشید </a:t>
            </a:r>
            <a:r>
              <a:rPr lang="fa-IR" sz="2000" dirty="0">
                <a:highlight>
                  <a:srgbClr val="FFFF00"/>
                </a:highlight>
                <a:cs typeface="0 Nazanin" panose="00000400000000000000" pitchFamily="2" charset="-78"/>
              </a:rPr>
              <a:t>نحوه معرفی سوابق یا ارجاعات در اظهارنامه اختراع، متفاوت از سبک مرسوم در مقاله نویسی یا پایان نامه های دانشگاهی می باشد. </a:t>
            </a:r>
            <a:r>
              <a:rPr lang="fa-IR" sz="2000" dirty="0">
                <a:cs typeface="0 Nazanin" panose="00000400000000000000" pitchFamily="2" charset="-78"/>
              </a:rPr>
              <a:t>بدین معنی که سوابق اختراع در متن توصیف اختراع و بصورت تک تک ذکر می شوند نه به شکل فهرست وار و مانند اینها. </a:t>
            </a:r>
            <a:endParaRPr lang="en-US" sz="1800" dirty="0"/>
          </a:p>
        </p:txBody>
      </p:sp>
      <p:sp>
        <p:nvSpPr>
          <p:cNvPr id="4" name="Footer Placeholder 3">
            <a:extLst>
              <a:ext uri="{FF2B5EF4-FFF2-40B4-BE49-F238E27FC236}">
                <a16:creationId xmlns:a16="http://schemas.microsoft.com/office/drawing/2014/main" id="{99DB4479-7149-A040-1951-680AD9D72BDC}"/>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91BBA85-5AD8-A4DC-7E80-501BE7D608C0}"/>
              </a:ext>
            </a:extLst>
          </p:cNvPr>
          <p:cNvSpPr>
            <a:spLocks noGrp="1"/>
          </p:cNvSpPr>
          <p:nvPr>
            <p:ph type="sldNum" sz="quarter" idx="11"/>
          </p:nvPr>
        </p:nvSpPr>
        <p:spPr/>
        <p:txBody>
          <a:bodyPr/>
          <a:lstStyle/>
          <a:p>
            <a:fld id="{294A09A9-5501-47C1-A89A-A340965A2BE2}" type="slidenum">
              <a:rPr lang="en-US" smtClean="0"/>
              <a:pPr/>
              <a:t>73</a:t>
            </a:fld>
            <a:endParaRPr lang="en-US" dirty="0"/>
          </a:p>
        </p:txBody>
      </p:sp>
    </p:spTree>
    <p:extLst>
      <p:ext uri="{BB962C8B-B14F-4D97-AF65-F5344CB8AC3E}">
        <p14:creationId xmlns:p14="http://schemas.microsoft.com/office/powerpoint/2010/main" val="2524975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8C06-FD06-998C-DEB0-4473E4DC536E}"/>
              </a:ext>
            </a:extLst>
          </p:cNvPr>
          <p:cNvSpPr>
            <a:spLocks noGrp="1"/>
          </p:cNvSpPr>
          <p:nvPr>
            <p:ph type="title"/>
          </p:nvPr>
        </p:nvSpPr>
        <p:spPr>
          <a:xfrm>
            <a:off x="1239253" y="2889504"/>
            <a:ext cx="3296652" cy="1088136"/>
          </a:xfrm>
        </p:spPr>
        <p:txBody>
          <a:bodyPr>
            <a:noAutofit/>
          </a:bodyPr>
          <a:lstStyle/>
          <a:p>
            <a:r>
              <a:rPr lang="fa-IR" sz="2000" dirty="0">
                <a:cs typeface="0 Nazanin" panose="00000400000000000000" pitchFamily="2" charset="-78"/>
              </a:rPr>
              <a:t>منابع اینترنتی برای جستجوی اختراعات پیشین ثبت شده و یا اظهارنامه های اختراع منتشر شده</a:t>
            </a:r>
            <a:endParaRPr lang="en-US" sz="2000" dirty="0">
              <a:cs typeface="0 Nazanin" panose="00000400000000000000" pitchFamily="2" charset="-78"/>
            </a:endParaRPr>
          </a:p>
        </p:txBody>
      </p:sp>
      <p:sp>
        <p:nvSpPr>
          <p:cNvPr id="3" name="Content Placeholder 2">
            <a:extLst>
              <a:ext uri="{FF2B5EF4-FFF2-40B4-BE49-F238E27FC236}">
                <a16:creationId xmlns:a16="http://schemas.microsoft.com/office/drawing/2014/main" id="{4566309A-6A46-8FF6-949B-D5E0340E25EB}"/>
              </a:ext>
            </a:extLst>
          </p:cNvPr>
          <p:cNvSpPr>
            <a:spLocks noGrp="1"/>
          </p:cNvSpPr>
          <p:nvPr>
            <p:ph idx="1"/>
          </p:nvPr>
        </p:nvSpPr>
        <p:spPr>
          <a:xfrm>
            <a:off x="7038474" y="745957"/>
            <a:ext cx="5065294" cy="5727031"/>
          </a:xfrm>
        </p:spPr>
        <p:txBody>
          <a:bodyPr>
            <a:normAutofit fontScale="92500"/>
          </a:bodyPr>
          <a:lstStyle/>
          <a:p>
            <a:pPr marL="457200" indent="-457200">
              <a:buFont typeface="+mj-lt"/>
              <a:buAutoNum type="arabicPeriod"/>
            </a:pPr>
            <a:r>
              <a:rPr lang="en-US" sz="2100" dirty="0"/>
              <a:t>http://ipm.ssaa.ir/Search-Invention</a:t>
            </a:r>
          </a:p>
          <a:p>
            <a:pPr marL="457200" indent="-457200">
              <a:buFont typeface="+mj-lt"/>
              <a:buAutoNum type="arabicPeriod"/>
            </a:pPr>
            <a:r>
              <a:rPr lang="en-US" sz="2100" dirty="0"/>
              <a:t>http://patentscope.wipo.int/search/en/structuredSearch.jsf</a:t>
            </a:r>
          </a:p>
          <a:p>
            <a:pPr marL="457200" indent="-457200">
              <a:buFont typeface="+mj-lt"/>
              <a:buAutoNum type="arabicPeriod"/>
            </a:pPr>
            <a:r>
              <a:rPr lang="en-US" sz="2100" dirty="0"/>
              <a:t>https://worldwide.espacenet.com/beta</a:t>
            </a:r>
          </a:p>
          <a:p>
            <a:pPr marL="457200" indent="-457200">
              <a:buFont typeface="+mj-lt"/>
              <a:buAutoNum type="arabicPeriod"/>
            </a:pPr>
            <a:r>
              <a:rPr lang="en-US" sz="2100" dirty="0"/>
              <a:t>http://www.uspto.gov/patents/process/search/index.jsp</a:t>
            </a:r>
          </a:p>
          <a:p>
            <a:pPr marL="457200" indent="-457200">
              <a:buFont typeface="+mj-lt"/>
              <a:buAutoNum type="arabicPeriod"/>
            </a:pPr>
            <a:r>
              <a:rPr lang="en-US" sz="2100" dirty="0"/>
              <a:t>https://patents.google.com</a:t>
            </a:r>
          </a:p>
          <a:p>
            <a:pPr marL="457200" indent="-457200">
              <a:buFont typeface="+mj-lt"/>
              <a:buAutoNum type="arabicPeriod"/>
            </a:pPr>
            <a:r>
              <a:rPr lang="en-US" sz="2100" dirty="0"/>
              <a:t>http://www.freepatentsonline.com/search.html</a:t>
            </a:r>
          </a:p>
          <a:p>
            <a:pPr marL="457200" indent="-457200">
              <a:buFont typeface="+mj-lt"/>
              <a:buAutoNum type="arabicPeriod"/>
            </a:pPr>
            <a:r>
              <a:rPr lang="en-US" sz="2100" dirty="0"/>
              <a:t>https://www.lens.org/lens/</a:t>
            </a:r>
          </a:p>
          <a:p>
            <a:r>
              <a:rPr lang="en-US" dirty="0"/>
              <a:t> </a:t>
            </a:r>
          </a:p>
        </p:txBody>
      </p:sp>
    </p:spTree>
    <p:extLst>
      <p:ext uri="{BB962C8B-B14F-4D97-AF65-F5344CB8AC3E}">
        <p14:creationId xmlns:p14="http://schemas.microsoft.com/office/powerpoint/2010/main" val="2538187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A721-53B9-B725-81F6-00BCF829EDDF}"/>
              </a:ext>
            </a:extLst>
          </p:cNvPr>
          <p:cNvSpPr>
            <a:spLocks noGrp="1"/>
          </p:cNvSpPr>
          <p:nvPr>
            <p:ph type="title"/>
          </p:nvPr>
        </p:nvSpPr>
        <p:spPr/>
        <p:txBody>
          <a:bodyPr>
            <a:noAutofit/>
          </a:bodyPr>
          <a:lstStyle/>
          <a:p>
            <a:br>
              <a:rPr lang="fa-IR" sz="2800" dirty="0">
                <a:cs typeface="0 Nazanin" panose="00000400000000000000" pitchFamily="2" charset="-78"/>
              </a:rPr>
            </a:br>
            <a:r>
              <a:rPr lang="fa-IR" sz="2800" dirty="0">
                <a:cs typeface="0 Nazanin" panose="00000400000000000000" pitchFamily="2" charset="-78"/>
              </a:rPr>
              <a:t>ارائه راه حل براي مشكل فني موجود همراه با شرح دقيق و کافی و یکپارچه اختراع</a:t>
            </a:r>
            <a:br>
              <a:rPr lang="fa-IR" sz="2800" dirty="0">
                <a:cs typeface="0 Nazanin" panose="00000400000000000000" pitchFamily="2" charset="-78"/>
              </a:rPr>
            </a:br>
            <a:endParaRPr lang="en-US" sz="3600" dirty="0">
              <a:cs typeface="0 Nazanin" panose="00000400000000000000" pitchFamily="2" charset="-78"/>
            </a:endParaRPr>
          </a:p>
        </p:txBody>
      </p:sp>
      <p:sp>
        <p:nvSpPr>
          <p:cNvPr id="3" name="Footer Placeholder 2">
            <a:extLst>
              <a:ext uri="{FF2B5EF4-FFF2-40B4-BE49-F238E27FC236}">
                <a16:creationId xmlns:a16="http://schemas.microsoft.com/office/drawing/2014/main" id="{9E5D1F3C-C2D7-1FD8-E8F4-90B1406EDCAB}"/>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32E225A0-FF46-864C-C2AC-BF0755EE7214}"/>
              </a:ext>
            </a:extLst>
          </p:cNvPr>
          <p:cNvSpPr>
            <a:spLocks noGrp="1"/>
          </p:cNvSpPr>
          <p:nvPr>
            <p:ph type="sldNum" sz="quarter" idx="11"/>
          </p:nvPr>
        </p:nvSpPr>
        <p:spPr/>
        <p:txBody>
          <a:bodyPr/>
          <a:lstStyle/>
          <a:p>
            <a:fld id="{294A09A9-5501-47C1-A89A-A340965A2BE2}" type="slidenum">
              <a:rPr lang="en-US" smtClean="0"/>
              <a:pPr/>
              <a:t>75</a:t>
            </a:fld>
            <a:endParaRPr lang="en-US" dirty="0"/>
          </a:p>
        </p:txBody>
      </p:sp>
      <p:sp>
        <p:nvSpPr>
          <p:cNvPr id="5" name="Content Placeholder 4">
            <a:extLst>
              <a:ext uri="{FF2B5EF4-FFF2-40B4-BE49-F238E27FC236}">
                <a16:creationId xmlns:a16="http://schemas.microsoft.com/office/drawing/2014/main" id="{3453F387-BEFF-4319-6A30-A382F9383459}"/>
              </a:ext>
            </a:extLst>
          </p:cNvPr>
          <p:cNvSpPr>
            <a:spLocks noGrp="1"/>
          </p:cNvSpPr>
          <p:nvPr>
            <p:ph sz="quarter" idx="12"/>
          </p:nvPr>
        </p:nvSpPr>
        <p:spPr>
          <a:xfrm>
            <a:off x="975360" y="2615184"/>
            <a:ext cx="10835640" cy="3861816"/>
          </a:xfrm>
        </p:spPr>
        <p:txBody>
          <a:bodyPr>
            <a:normAutofit fontScale="62500" lnSpcReduction="20000"/>
          </a:bodyPr>
          <a:lstStyle/>
          <a:p>
            <a:pPr algn="just" rtl="1"/>
            <a:r>
              <a:rPr lang="fa-IR" sz="3400" dirty="0">
                <a:cs typeface="0 Nazanin" panose="00000400000000000000" pitchFamily="2" charset="-78"/>
              </a:rPr>
              <a:t>توضیحات ارائه شده در توصیف اختراع باید به اندازه ای کافی باشند که در کنار نقشه های فنی اختراع بدون حضور مخترع، توسط شخصی که مهارت در فن آوری مرتبط دارد </a:t>
            </a:r>
            <a:r>
              <a:rPr lang="fa-IR" sz="3400" b="1" dirty="0">
                <a:solidFill>
                  <a:srgbClr val="FF0000"/>
                </a:solidFill>
                <a:cs typeface="0 Nazanin" panose="00000400000000000000" pitchFamily="2" charset="-78"/>
              </a:rPr>
              <a:t>قابلیت ساخت مجدد </a:t>
            </a:r>
            <a:r>
              <a:rPr lang="fa-IR" sz="3400" dirty="0">
                <a:cs typeface="0 Nazanin" panose="00000400000000000000" pitchFamily="2" charset="-78"/>
              </a:rPr>
              <a:t>را داشته باشد. لذا این بخش که در واقع پر اهمیت ترین موضوعِ فایل «توصیف اختراع» می باشد باید حاوي شرحِ كامل، واضح، مبسوط، مشروح، دقیق، با جزئیات، مرحله به مرحله، گام به گام، از صفر تا صد، یکپارچه و روانِ موضوعِ اختراع باشد.</a:t>
            </a:r>
          </a:p>
          <a:p>
            <a:pPr algn="just" rtl="1"/>
            <a:endParaRPr lang="fa-IR" sz="3400" dirty="0">
              <a:cs typeface="0 Nazanin" panose="00000400000000000000" pitchFamily="2" charset="-78"/>
            </a:endParaRPr>
          </a:p>
          <a:p>
            <a:pPr algn="just" rtl="1"/>
            <a:r>
              <a:rPr lang="fa-IR" sz="3400" b="1" dirty="0">
                <a:solidFill>
                  <a:srgbClr val="FF0000"/>
                </a:solidFill>
                <a:highlight>
                  <a:srgbClr val="FFFF00"/>
                </a:highlight>
                <a:cs typeface="0 Nazanin" panose="00000400000000000000" pitchFamily="2" charset="-78"/>
              </a:rPr>
              <a:t>در مورد اختراعاتی که موضوع آنها یک دستگاه است </a:t>
            </a:r>
            <a:r>
              <a:rPr lang="fa-IR" sz="3400" dirty="0">
                <a:cs typeface="0 Nazanin" panose="00000400000000000000" pitchFamily="2" charset="-78"/>
              </a:rPr>
              <a:t>بایستی تک تک قطعات موثر در نوآوری مورد ادعای اختراع را توصیف نموده و همینطور چگونگی قرارگیری یا نصب اجزاء و نحوه عملکرد این اجزا در کنار هم را تشریح نمایید. (فرض کنید بدون اینکه تصویری از اختراع در دست باشد بخواهید آن اختراع را به نحوی برای دوست خود توضیح دهید تا بتواند آن را به طور کامل در ذهن خود مجسم نماید.) در خلال توضیحات، در داخل پرانتز به شماره متناظر از فایل «نقشه» برای قطعه ای که آن را توصیف می کنید اشاره نمایید.</a:t>
            </a:r>
          </a:p>
          <a:p>
            <a:pPr algn="just" rtl="1"/>
            <a:endParaRPr lang="fa-IR" sz="3400" dirty="0">
              <a:cs typeface="0 Nazanin" panose="00000400000000000000" pitchFamily="2" charset="-78"/>
            </a:endParaRPr>
          </a:p>
          <a:p>
            <a:pPr algn="just" rtl="1"/>
            <a:r>
              <a:rPr lang="fa-IR" sz="3400" b="1" dirty="0">
                <a:solidFill>
                  <a:srgbClr val="FF0000"/>
                </a:solidFill>
                <a:highlight>
                  <a:srgbClr val="FFFF00"/>
                </a:highlight>
                <a:cs typeface="0 Nazanin" panose="00000400000000000000" pitchFamily="2" charset="-78"/>
              </a:rPr>
              <a:t>در مورد اختراعاتی که موضوع آنها مواد جدید یا یک فرآیند جدید باشد </a:t>
            </a:r>
            <a:r>
              <a:rPr lang="fa-IR" sz="3400" dirty="0">
                <a:cs typeface="0 Nazanin" panose="00000400000000000000" pitchFamily="2" charset="-78"/>
              </a:rPr>
              <a:t>می توانید به تشریح مواد به کار رفته، نسبت مواد در ترکیب، مراحل انجام فرآیند و سایر توضیحات مورد نیاز بپردازید.</a:t>
            </a:r>
          </a:p>
          <a:p>
            <a:endParaRPr lang="en-US" dirty="0"/>
          </a:p>
        </p:txBody>
      </p:sp>
    </p:spTree>
    <p:extLst>
      <p:ext uri="{BB962C8B-B14F-4D97-AF65-F5344CB8AC3E}">
        <p14:creationId xmlns:p14="http://schemas.microsoft.com/office/powerpoint/2010/main" val="37390666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111C-1D87-25BC-3A81-A77FD9AD9145}"/>
              </a:ext>
            </a:extLst>
          </p:cNvPr>
          <p:cNvSpPr>
            <a:spLocks noGrp="1"/>
          </p:cNvSpPr>
          <p:nvPr>
            <p:ph type="title"/>
          </p:nvPr>
        </p:nvSpPr>
        <p:spPr/>
        <p:txBody>
          <a:bodyPr>
            <a:normAutofit fontScale="90000"/>
          </a:bodyPr>
          <a:lstStyle/>
          <a:p>
            <a:pPr rtl="1"/>
            <a:br>
              <a:rPr lang="fa-IR" dirty="0">
                <a:cs typeface="0 Nazanin" panose="00000400000000000000" pitchFamily="2" charset="-78"/>
              </a:rPr>
            </a:br>
            <a:r>
              <a:rPr lang="fa-IR" dirty="0">
                <a:cs typeface="0 Nazanin" panose="00000400000000000000" pitchFamily="2" charset="-78"/>
              </a:rPr>
              <a:t>توضيح اشكال، نقشه و نمودارها</a:t>
            </a:r>
            <a:br>
              <a:rPr lang="fa-IR" dirty="0">
                <a:cs typeface="0 Nazanin" panose="00000400000000000000" pitchFamily="2" charset="-78"/>
              </a:rPr>
            </a:br>
            <a:endParaRPr lang="en-US" dirty="0">
              <a:cs typeface="0 Nazanin" panose="00000400000000000000" pitchFamily="2" charset="-78"/>
            </a:endParaRPr>
          </a:p>
        </p:txBody>
      </p:sp>
      <p:sp>
        <p:nvSpPr>
          <p:cNvPr id="3" name="Footer Placeholder 2">
            <a:extLst>
              <a:ext uri="{FF2B5EF4-FFF2-40B4-BE49-F238E27FC236}">
                <a16:creationId xmlns:a16="http://schemas.microsoft.com/office/drawing/2014/main" id="{DD38831E-6B1D-BEFB-0042-ACA461753B39}"/>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60293E31-1482-DB97-8A19-DD1DD2BB0272}"/>
              </a:ext>
            </a:extLst>
          </p:cNvPr>
          <p:cNvSpPr>
            <a:spLocks noGrp="1"/>
          </p:cNvSpPr>
          <p:nvPr>
            <p:ph type="sldNum" sz="quarter" idx="11"/>
          </p:nvPr>
        </p:nvSpPr>
        <p:spPr/>
        <p:txBody>
          <a:bodyPr/>
          <a:lstStyle/>
          <a:p>
            <a:fld id="{294A09A9-5501-47C1-A89A-A340965A2BE2}" type="slidenum">
              <a:rPr lang="en-US" smtClean="0"/>
              <a:pPr/>
              <a:t>76</a:t>
            </a:fld>
            <a:endParaRPr lang="en-US" dirty="0"/>
          </a:p>
        </p:txBody>
      </p:sp>
      <p:sp>
        <p:nvSpPr>
          <p:cNvPr id="5" name="Content Placeholder 4">
            <a:extLst>
              <a:ext uri="{FF2B5EF4-FFF2-40B4-BE49-F238E27FC236}">
                <a16:creationId xmlns:a16="http://schemas.microsoft.com/office/drawing/2014/main" id="{FF22C6F4-BC28-D1BC-0EB0-601B6441F618}"/>
              </a:ext>
            </a:extLst>
          </p:cNvPr>
          <p:cNvSpPr>
            <a:spLocks noGrp="1"/>
          </p:cNvSpPr>
          <p:nvPr>
            <p:ph sz="quarter" idx="12"/>
          </p:nvPr>
        </p:nvSpPr>
        <p:spPr>
          <a:xfrm>
            <a:off x="975360" y="3037078"/>
            <a:ext cx="10241280" cy="3319272"/>
          </a:xfrm>
        </p:spPr>
        <p:txBody>
          <a:bodyPr/>
          <a:lstStyle/>
          <a:p>
            <a:pPr algn="r" rtl="1"/>
            <a:r>
              <a:rPr lang="fa-IR" dirty="0">
                <a:cs typeface="0 Nazanin" panose="00000400000000000000" pitchFamily="2" charset="-78"/>
              </a:rPr>
              <a:t>در این بخش باید به اختصار موارد موجود در فایل «نقشه» را توضیح دهید. به عنوان مثال:</a:t>
            </a:r>
          </a:p>
          <a:p>
            <a:pPr algn="r" rtl="1"/>
            <a:endParaRPr lang="fa-IR" dirty="0">
              <a:cs typeface="0 Nazanin" panose="00000400000000000000" pitchFamily="2" charset="-78"/>
            </a:endParaRPr>
          </a:p>
          <a:p>
            <a:pPr algn="r" rtl="1"/>
            <a:r>
              <a:rPr lang="fa-IR" dirty="0">
                <a:cs typeface="0 Nazanin" panose="00000400000000000000" pitchFamily="2" charset="-78"/>
              </a:rPr>
              <a:t>شکل 1) این شکل یک نمای پرسپکتیو از کل اختراع را نشان می دهد.</a:t>
            </a:r>
          </a:p>
          <a:p>
            <a:pPr algn="r" rtl="1"/>
            <a:r>
              <a:rPr lang="fa-IR" dirty="0">
                <a:cs typeface="0 Nazanin" panose="00000400000000000000" pitchFamily="2" charset="-78"/>
              </a:rPr>
              <a:t>شکل 2) این شکل نمای جانبی بازوی محرک هد پرینتر موضوع اختراع را نشان می دهد.</a:t>
            </a:r>
          </a:p>
          <a:p>
            <a:pPr algn="r" rtl="1"/>
            <a:r>
              <a:rPr lang="fa-IR" dirty="0">
                <a:cs typeface="0 Nazanin" panose="00000400000000000000" pitchFamily="2" charset="-78"/>
              </a:rPr>
              <a:t>شکل 3) ....</a:t>
            </a:r>
          </a:p>
          <a:p>
            <a:endParaRPr lang="fa-IR" dirty="0"/>
          </a:p>
          <a:p>
            <a:endParaRPr lang="en-US" dirty="0"/>
          </a:p>
        </p:txBody>
      </p:sp>
    </p:spTree>
    <p:extLst>
      <p:ext uri="{BB962C8B-B14F-4D97-AF65-F5344CB8AC3E}">
        <p14:creationId xmlns:p14="http://schemas.microsoft.com/office/powerpoint/2010/main" val="22188336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7020C-C57D-B7D8-952C-8452B84CC4B6}"/>
              </a:ext>
            </a:extLst>
          </p:cNvPr>
          <p:cNvSpPr>
            <a:spLocks noGrp="1"/>
          </p:cNvSpPr>
          <p:nvPr>
            <p:ph type="title"/>
          </p:nvPr>
        </p:nvSpPr>
        <p:spPr/>
        <p:txBody>
          <a:bodyPr>
            <a:normAutofit fontScale="90000"/>
          </a:bodyPr>
          <a:lstStyle/>
          <a:p>
            <a:pPr rtl="1"/>
            <a:br>
              <a:rPr lang="fa-IR" sz="3200" dirty="0">
                <a:cs typeface="0 Nazanin" panose="00000400000000000000" pitchFamily="2" charset="-78"/>
              </a:rPr>
            </a:br>
            <a:r>
              <a:rPr lang="fa-IR" sz="3200" dirty="0">
                <a:cs typeface="0 Nazanin" panose="00000400000000000000" pitchFamily="2" charset="-78"/>
              </a:rPr>
              <a:t>بيان واضح و دقيق </a:t>
            </a:r>
            <a:r>
              <a:rPr lang="fa-IR" sz="3200" b="1" dirty="0">
                <a:solidFill>
                  <a:srgbClr val="FF0000"/>
                </a:solidFill>
                <a:cs typeface="0 Nazanin" panose="00000400000000000000" pitchFamily="2" charset="-78"/>
              </a:rPr>
              <a:t>مزاياي</a:t>
            </a:r>
            <a:r>
              <a:rPr lang="fa-IR" sz="3200" dirty="0">
                <a:cs typeface="0 Nazanin" panose="00000400000000000000" pitchFamily="2" charset="-78"/>
              </a:rPr>
              <a:t> اختراع ادعايي نسبت به اختراعات پیشین</a:t>
            </a:r>
            <a:br>
              <a:rPr lang="fa-IR" sz="3200" dirty="0">
                <a:cs typeface="0 Nazanin" panose="00000400000000000000" pitchFamily="2" charset="-78"/>
              </a:rPr>
            </a:br>
            <a:endParaRPr lang="en-US" sz="3200" dirty="0">
              <a:cs typeface="0 Nazanin" panose="00000400000000000000" pitchFamily="2" charset="-78"/>
            </a:endParaRPr>
          </a:p>
        </p:txBody>
      </p:sp>
      <p:sp>
        <p:nvSpPr>
          <p:cNvPr id="3" name="Footer Placeholder 2">
            <a:extLst>
              <a:ext uri="{FF2B5EF4-FFF2-40B4-BE49-F238E27FC236}">
                <a16:creationId xmlns:a16="http://schemas.microsoft.com/office/drawing/2014/main" id="{E88007BA-77E0-4EDB-2FF9-F02DD375E204}"/>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2B075C93-9E42-04F0-81DE-F526CE23E482}"/>
              </a:ext>
            </a:extLst>
          </p:cNvPr>
          <p:cNvSpPr>
            <a:spLocks noGrp="1"/>
          </p:cNvSpPr>
          <p:nvPr>
            <p:ph type="sldNum" sz="quarter" idx="11"/>
          </p:nvPr>
        </p:nvSpPr>
        <p:spPr/>
        <p:txBody>
          <a:bodyPr/>
          <a:lstStyle/>
          <a:p>
            <a:fld id="{294A09A9-5501-47C1-A89A-A340965A2BE2}" type="slidenum">
              <a:rPr lang="en-US" smtClean="0"/>
              <a:pPr/>
              <a:t>77</a:t>
            </a:fld>
            <a:endParaRPr lang="en-US" dirty="0"/>
          </a:p>
        </p:txBody>
      </p:sp>
      <p:sp>
        <p:nvSpPr>
          <p:cNvPr id="5" name="Content Placeholder 4">
            <a:extLst>
              <a:ext uri="{FF2B5EF4-FFF2-40B4-BE49-F238E27FC236}">
                <a16:creationId xmlns:a16="http://schemas.microsoft.com/office/drawing/2014/main" id="{D3D435CE-E185-9D74-A3B2-BB20BA58F7E0}"/>
              </a:ext>
            </a:extLst>
          </p:cNvPr>
          <p:cNvSpPr>
            <a:spLocks noGrp="1"/>
          </p:cNvSpPr>
          <p:nvPr>
            <p:ph sz="quarter" idx="12"/>
          </p:nvPr>
        </p:nvSpPr>
        <p:spPr>
          <a:xfrm>
            <a:off x="529389" y="2615184"/>
            <a:ext cx="11189369" cy="3954058"/>
          </a:xfrm>
        </p:spPr>
        <p:txBody>
          <a:bodyPr>
            <a:normAutofit/>
          </a:bodyPr>
          <a:lstStyle/>
          <a:p>
            <a:pPr algn="r" rtl="1"/>
            <a:r>
              <a:rPr lang="fa-IR" dirty="0">
                <a:cs typeface="0 Nazanin" panose="00000400000000000000" pitchFamily="2" charset="-78"/>
              </a:rPr>
              <a:t>در این قسمت </a:t>
            </a:r>
            <a:r>
              <a:rPr lang="fa-IR" b="1" dirty="0">
                <a:solidFill>
                  <a:srgbClr val="FF0000"/>
                </a:solidFill>
                <a:cs typeface="0 Nazanin" panose="00000400000000000000" pitchFamily="2" charset="-78"/>
              </a:rPr>
              <a:t>مزایای اختراع </a:t>
            </a:r>
            <a:r>
              <a:rPr lang="fa-IR" dirty="0">
                <a:cs typeface="0 Nazanin" panose="00000400000000000000" pitchFamily="2" charset="-78"/>
              </a:rPr>
              <a:t>نسبت به تکنولوژی های قبلی ذکر می شوند.</a:t>
            </a:r>
          </a:p>
          <a:p>
            <a:pPr algn="r" rtl="1"/>
            <a:r>
              <a:rPr lang="fa-IR" dirty="0">
                <a:cs typeface="0 Nazanin" panose="00000400000000000000" pitchFamily="2" charset="-78"/>
              </a:rPr>
              <a:t>توضيح </a:t>
            </a:r>
            <a:r>
              <a:rPr lang="fa-IR" b="1" dirty="0">
                <a:solidFill>
                  <a:srgbClr val="FF0000"/>
                </a:solidFill>
                <a:cs typeface="0 Nazanin" panose="00000400000000000000" pitchFamily="2" charset="-78"/>
              </a:rPr>
              <a:t>حداقل يك روش اجرايي </a:t>
            </a:r>
            <a:r>
              <a:rPr lang="fa-IR" dirty="0">
                <a:cs typeface="0 Nazanin" panose="00000400000000000000" pitchFamily="2" charset="-78"/>
              </a:rPr>
              <a:t>براي به كارگيري اختراع</a:t>
            </a:r>
          </a:p>
          <a:p>
            <a:pPr algn="r" rtl="1"/>
            <a:r>
              <a:rPr lang="fa-IR" dirty="0">
                <a:cs typeface="0 Nazanin" panose="00000400000000000000" pitchFamily="2" charset="-78"/>
              </a:rPr>
              <a:t>در صورتی که روشی برای به کارگیری اختراع شما وجود دارد، روش اجرا را در این بخش توضیح دهید.</a:t>
            </a:r>
          </a:p>
          <a:p>
            <a:pPr algn="r" rtl="1"/>
            <a:r>
              <a:rPr lang="fa-IR" b="1" dirty="0">
                <a:solidFill>
                  <a:srgbClr val="FF0000"/>
                </a:solidFill>
                <a:cs typeface="0 Nazanin" panose="00000400000000000000" pitchFamily="2" charset="-78"/>
              </a:rPr>
              <a:t>ذكر صريح كاربرد صنعتی اختراع</a:t>
            </a:r>
          </a:p>
          <a:p>
            <a:pPr algn="r" rtl="1"/>
            <a:r>
              <a:rPr lang="fa-IR" dirty="0">
                <a:cs typeface="0 Nazanin" panose="00000400000000000000" pitchFamily="2" charset="-78"/>
              </a:rPr>
              <a:t>در این بند صنایعی که کاربرد اختراع شما مربوط به آن حوزه می شود و چگونگی کاربرد اختراع را ذکر نمایید. </a:t>
            </a:r>
          </a:p>
          <a:p>
            <a:endParaRPr lang="en-US" dirty="0"/>
          </a:p>
        </p:txBody>
      </p:sp>
    </p:spTree>
    <p:extLst>
      <p:ext uri="{BB962C8B-B14F-4D97-AF65-F5344CB8AC3E}">
        <p14:creationId xmlns:p14="http://schemas.microsoft.com/office/powerpoint/2010/main" val="1841084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78D1-D926-4232-5FBC-348006010C4F}"/>
              </a:ext>
            </a:extLst>
          </p:cNvPr>
          <p:cNvSpPr>
            <a:spLocks noGrp="1"/>
          </p:cNvSpPr>
          <p:nvPr>
            <p:ph type="title"/>
          </p:nvPr>
        </p:nvSpPr>
        <p:spPr/>
        <p:txBody>
          <a:bodyPr>
            <a:normAutofit fontScale="90000"/>
          </a:bodyPr>
          <a:lstStyle/>
          <a:p>
            <a:pPr rtl="1"/>
            <a:br>
              <a:rPr lang="fa-IR" dirty="0">
                <a:cs typeface="0 Nazanin" panose="00000400000000000000" pitchFamily="2" charset="-78"/>
              </a:rPr>
            </a:br>
            <a:r>
              <a:rPr lang="fa-IR" dirty="0">
                <a:cs typeface="0 Nazanin" panose="00000400000000000000" pitchFamily="2" charset="-78"/>
              </a:rPr>
              <a:t>خلاصه توصیف اختراع</a:t>
            </a:r>
            <a:br>
              <a:rPr lang="fa-IR" dirty="0">
                <a:cs typeface="0 Nazanin" panose="00000400000000000000" pitchFamily="2" charset="-78"/>
              </a:rPr>
            </a:br>
            <a:endParaRPr lang="en-US" dirty="0">
              <a:cs typeface="0 Nazanin" panose="00000400000000000000" pitchFamily="2" charset="-78"/>
            </a:endParaRPr>
          </a:p>
        </p:txBody>
      </p:sp>
      <p:sp>
        <p:nvSpPr>
          <p:cNvPr id="3" name="Footer Placeholder 2">
            <a:extLst>
              <a:ext uri="{FF2B5EF4-FFF2-40B4-BE49-F238E27FC236}">
                <a16:creationId xmlns:a16="http://schemas.microsoft.com/office/drawing/2014/main" id="{E8AE5A56-8608-C61F-94A7-C7E076C68B75}"/>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69F2D63E-3B87-2001-9CA9-290D2A561D61}"/>
              </a:ext>
            </a:extLst>
          </p:cNvPr>
          <p:cNvSpPr>
            <a:spLocks noGrp="1"/>
          </p:cNvSpPr>
          <p:nvPr>
            <p:ph type="sldNum" sz="quarter" idx="11"/>
          </p:nvPr>
        </p:nvSpPr>
        <p:spPr/>
        <p:txBody>
          <a:bodyPr/>
          <a:lstStyle/>
          <a:p>
            <a:fld id="{294A09A9-5501-47C1-A89A-A340965A2BE2}" type="slidenum">
              <a:rPr lang="en-US" smtClean="0"/>
              <a:pPr/>
              <a:t>78</a:t>
            </a:fld>
            <a:endParaRPr lang="en-US" dirty="0"/>
          </a:p>
        </p:txBody>
      </p:sp>
      <p:sp>
        <p:nvSpPr>
          <p:cNvPr id="5" name="Content Placeholder 4">
            <a:extLst>
              <a:ext uri="{FF2B5EF4-FFF2-40B4-BE49-F238E27FC236}">
                <a16:creationId xmlns:a16="http://schemas.microsoft.com/office/drawing/2014/main" id="{82BD6B73-91ED-9973-7E01-1412963493F2}"/>
              </a:ext>
            </a:extLst>
          </p:cNvPr>
          <p:cNvSpPr>
            <a:spLocks noGrp="1"/>
          </p:cNvSpPr>
          <p:nvPr>
            <p:ph sz="quarter" idx="12"/>
          </p:nvPr>
        </p:nvSpPr>
        <p:spPr>
          <a:xfrm>
            <a:off x="975360" y="3037078"/>
            <a:ext cx="10241280" cy="3319272"/>
          </a:xfrm>
        </p:spPr>
        <p:txBody>
          <a:bodyPr/>
          <a:lstStyle/>
          <a:p>
            <a:pPr algn="r" rtl="1"/>
            <a:r>
              <a:rPr lang="fa-IR" dirty="0">
                <a:cs typeface="B Nazanin" panose="00000400000000000000" pitchFamily="2" charset="-78"/>
              </a:rPr>
              <a:t>معرفی اختراع </a:t>
            </a:r>
          </a:p>
          <a:p>
            <a:pPr algn="r" rtl="1"/>
            <a:r>
              <a:rPr lang="fa-IR" dirty="0">
                <a:cs typeface="B Nazanin" panose="00000400000000000000" pitchFamily="2" charset="-78"/>
              </a:rPr>
              <a:t>معرفی مشکل</a:t>
            </a:r>
          </a:p>
          <a:p>
            <a:pPr algn="r" rtl="1"/>
            <a:r>
              <a:rPr lang="fa-IR" dirty="0">
                <a:solidFill>
                  <a:srgbClr val="FF0000"/>
                </a:solidFill>
                <a:cs typeface="B Nazanin" panose="00000400000000000000" pitchFamily="2" charset="-78"/>
              </a:rPr>
              <a:t>راه حل مشکل </a:t>
            </a:r>
          </a:p>
          <a:p>
            <a:pPr algn="r" rtl="1"/>
            <a:r>
              <a:rPr lang="fa-IR" dirty="0">
                <a:solidFill>
                  <a:srgbClr val="FF0000"/>
                </a:solidFill>
                <a:cs typeface="B Nazanin" panose="00000400000000000000" pitchFamily="2" charset="-78"/>
              </a:rPr>
              <a:t>هدف از انجام اختراع</a:t>
            </a:r>
            <a:endParaRPr lang="en-US" dirty="0">
              <a:solidFill>
                <a:srgbClr val="FF0000"/>
              </a:solidFill>
              <a:cs typeface="B Nazanin" panose="00000400000000000000" pitchFamily="2" charset="-78"/>
            </a:endParaRPr>
          </a:p>
          <a:p>
            <a:endParaRPr lang="en-US" dirty="0"/>
          </a:p>
        </p:txBody>
      </p:sp>
    </p:spTree>
    <p:extLst>
      <p:ext uri="{BB962C8B-B14F-4D97-AF65-F5344CB8AC3E}">
        <p14:creationId xmlns:p14="http://schemas.microsoft.com/office/powerpoint/2010/main" val="31874895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9614B1F-A1BB-D109-928F-C82E66484BB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AD30CF4-E783-5358-64E7-CD5211C2BC3F}"/>
              </a:ext>
            </a:extLst>
          </p:cNvPr>
          <p:cNvSpPr>
            <a:spLocks noGrp="1"/>
          </p:cNvSpPr>
          <p:nvPr>
            <p:ph type="sldNum" sz="quarter" idx="11"/>
          </p:nvPr>
        </p:nvSpPr>
        <p:spPr/>
        <p:txBody>
          <a:bodyPr/>
          <a:lstStyle/>
          <a:p>
            <a:fld id="{294A09A9-5501-47C1-A89A-A340965A2BE2}" type="slidenum">
              <a:rPr lang="en-US" smtClean="0"/>
              <a:pPr/>
              <a:t>79</a:t>
            </a:fld>
            <a:endParaRPr lang="en-US" dirty="0"/>
          </a:p>
        </p:txBody>
      </p:sp>
      <p:graphicFrame>
        <p:nvGraphicFramePr>
          <p:cNvPr id="6" name="Content Placeholder 5">
            <a:extLst>
              <a:ext uri="{FF2B5EF4-FFF2-40B4-BE49-F238E27FC236}">
                <a16:creationId xmlns:a16="http://schemas.microsoft.com/office/drawing/2014/main" id="{E16E3D38-F85B-8F45-58CD-01AACD0D0B3D}"/>
              </a:ext>
            </a:extLst>
          </p:cNvPr>
          <p:cNvGraphicFramePr>
            <a:graphicFrameLocks noGrp="1" noChangeAspect="1"/>
          </p:cNvGraphicFramePr>
          <p:nvPr>
            <p:ph idx="1"/>
            <p:extLst>
              <p:ext uri="{D42A27DB-BD31-4B8C-83A1-F6EECF244321}">
                <p14:modId xmlns:p14="http://schemas.microsoft.com/office/powerpoint/2010/main" val="968021304"/>
              </p:ext>
            </p:extLst>
          </p:nvPr>
        </p:nvGraphicFramePr>
        <p:xfrm>
          <a:off x="2370222" y="0"/>
          <a:ext cx="7652084" cy="6828967"/>
        </p:xfrm>
        <a:graphic>
          <a:graphicData uri="http://schemas.openxmlformats.org/presentationml/2006/ole">
            <mc:AlternateContent xmlns:mc="http://schemas.openxmlformats.org/markup-compatibility/2006">
              <mc:Choice xmlns:v="urn:schemas-microsoft-com:vml" Requires="v">
                <p:oleObj name="Acrobat Document" r:id="rId2" imgW="5791040" imgH="9391360" progId="AcroExch.Document.DC">
                  <p:embed/>
                </p:oleObj>
              </mc:Choice>
              <mc:Fallback>
                <p:oleObj name="Acrobat Document" r:id="rId2" imgW="5791040" imgH="9391360" progId="AcroExch.Document.DC">
                  <p:embed/>
                  <p:pic>
                    <p:nvPicPr>
                      <p:cNvPr id="6" name="Content Placeholder 5">
                        <a:extLst>
                          <a:ext uri="{FF2B5EF4-FFF2-40B4-BE49-F238E27FC236}">
                            <a16:creationId xmlns:a16="http://schemas.microsoft.com/office/drawing/2014/main" id="{E16E3D38-F85B-8F45-58CD-01AACD0D0B3D}"/>
                          </a:ext>
                        </a:extLst>
                      </p:cNvPr>
                      <p:cNvPicPr/>
                      <p:nvPr/>
                    </p:nvPicPr>
                    <p:blipFill>
                      <a:blip r:embed="rId3"/>
                      <a:stretch>
                        <a:fillRect/>
                      </a:stretch>
                    </p:blipFill>
                    <p:spPr>
                      <a:xfrm>
                        <a:off x="2370222" y="0"/>
                        <a:ext cx="7652084" cy="6828967"/>
                      </a:xfrm>
                      <a:prstGeom prst="rect">
                        <a:avLst/>
                      </a:prstGeom>
                    </p:spPr>
                  </p:pic>
                </p:oleObj>
              </mc:Fallback>
            </mc:AlternateContent>
          </a:graphicData>
        </a:graphic>
      </p:graphicFrame>
    </p:spTree>
    <p:extLst>
      <p:ext uri="{BB962C8B-B14F-4D97-AF65-F5344CB8AC3E}">
        <p14:creationId xmlns:p14="http://schemas.microsoft.com/office/powerpoint/2010/main" val="415962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5B1F-1947-D5DE-FBD5-A129AC2D1168}"/>
              </a:ext>
            </a:extLst>
          </p:cNvPr>
          <p:cNvSpPr>
            <a:spLocks noGrp="1"/>
          </p:cNvSpPr>
          <p:nvPr>
            <p:ph type="title"/>
          </p:nvPr>
        </p:nvSpPr>
        <p:spPr>
          <a:xfrm>
            <a:off x="838200" y="889685"/>
            <a:ext cx="10515600" cy="605481"/>
          </a:xfrm>
        </p:spPr>
        <p:txBody>
          <a:bodyPr>
            <a:normAutofit fontScale="90000"/>
          </a:bodyPr>
          <a:lstStyle/>
          <a:p>
            <a:r>
              <a:rPr lang="fa-IR" sz="4400" b="1" i="0" dirty="0">
                <a:solidFill>
                  <a:srgbClr val="000000"/>
                </a:solidFill>
                <a:effectLst/>
                <a:latin typeface="IRAN SansMobileNoEn" panose="020B0506030804020204" pitchFamily="34" charset="-78"/>
                <a:cs typeface="0 Nazanin" panose="00000400000000000000" pitchFamily="2" charset="-78"/>
              </a:rPr>
              <a:t>کارآفرینی، فناوری و طرح فناوری</a:t>
            </a:r>
            <a:br>
              <a:rPr lang="fa-IR" b="1" i="0" dirty="0">
                <a:solidFill>
                  <a:srgbClr val="000000"/>
                </a:solidFill>
                <a:effectLst/>
                <a:latin typeface="Tahoma" panose="020B0604030504040204" pitchFamily="34" charset="0"/>
              </a:rPr>
            </a:br>
            <a:endParaRPr lang="en-US" b="1" dirty="0"/>
          </a:p>
        </p:txBody>
      </p:sp>
      <p:sp>
        <p:nvSpPr>
          <p:cNvPr id="3" name="Content Placeholder 2">
            <a:extLst>
              <a:ext uri="{FF2B5EF4-FFF2-40B4-BE49-F238E27FC236}">
                <a16:creationId xmlns:a16="http://schemas.microsoft.com/office/drawing/2014/main" id="{CA3B0505-ADC5-0505-066D-1ABE5BCCBE33}"/>
              </a:ext>
            </a:extLst>
          </p:cNvPr>
          <p:cNvSpPr>
            <a:spLocks noGrp="1"/>
          </p:cNvSpPr>
          <p:nvPr>
            <p:ph idx="1"/>
          </p:nvPr>
        </p:nvSpPr>
        <p:spPr>
          <a:xfrm>
            <a:off x="228600" y="2487003"/>
            <a:ext cx="11734800" cy="4234472"/>
          </a:xfrm>
        </p:spPr>
        <p:txBody>
          <a:bodyPr>
            <a:normAutofit/>
          </a:bodyPr>
          <a:lstStyle/>
          <a:p>
            <a:pPr marL="0" indent="0" algn="just">
              <a:buNone/>
            </a:pPr>
            <a:r>
              <a:rPr lang="fa-IR" b="0" i="0" dirty="0">
                <a:solidFill>
                  <a:srgbClr val="000000"/>
                </a:solidFill>
                <a:effectLst/>
                <a:latin typeface="Tahoma" panose="020B0604030504040204" pitchFamily="34" charset="0"/>
              </a:rPr>
              <a:t> </a:t>
            </a:r>
            <a:endParaRPr lang="fa-IR" sz="2400" b="0" i="0" dirty="0">
              <a:solidFill>
                <a:srgbClr val="000000"/>
              </a:solidFill>
              <a:effectLst/>
              <a:latin typeface="Tahoma" panose="020B0604030504040204" pitchFamily="34" charset="0"/>
            </a:endParaRPr>
          </a:p>
          <a:p>
            <a:pPr algn="just" rtl="1"/>
            <a:r>
              <a:rPr lang="fa-IR" sz="1800" b="0" i="0" dirty="0">
                <a:solidFill>
                  <a:srgbClr val="000000"/>
                </a:solidFill>
                <a:effectLst/>
                <a:latin typeface="IRAN SansMobileNoEn" panose="020B0506030804020204" pitchFamily="34" charset="-78"/>
                <a:cs typeface="0 Nazanin" panose="00000400000000000000" pitchFamily="2" charset="-78"/>
              </a:rPr>
              <a:t>دانشگاه ها آموزش محور (دانشگاههای نسل اول ) </a:t>
            </a:r>
          </a:p>
          <a:p>
            <a:pPr algn="just" rtl="1"/>
            <a:r>
              <a:rPr lang="fa-IR" sz="1800" b="0" i="0" dirty="0">
                <a:solidFill>
                  <a:srgbClr val="000000"/>
                </a:solidFill>
                <a:effectLst/>
                <a:latin typeface="IRAN SansMobileNoEn" panose="020B0506030804020204" pitchFamily="34" charset="-78"/>
                <a:cs typeface="0 Nazanin" panose="00000400000000000000" pitchFamily="2" charset="-78"/>
              </a:rPr>
              <a:t>دانشگاه های پژوهش محور (دانشگاه های نسل دوم)</a:t>
            </a:r>
          </a:p>
          <a:p>
            <a:pPr algn="just" rtl="1"/>
            <a:r>
              <a:rPr lang="fa-IR" sz="1800" b="0" i="0" dirty="0">
                <a:solidFill>
                  <a:srgbClr val="000000"/>
                </a:solidFill>
                <a:effectLst/>
                <a:latin typeface="IRAN SansMobileNoEn" panose="020B0506030804020204" pitchFamily="34" charset="-78"/>
                <a:cs typeface="0 Nazanin" panose="00000400000000000000" pitchFamily="2" charset="-78"/>
              </a:rPr>
              <a:t>دانشگاه های کارآفرین </a:t>
            </a:r>
            <a:r>
              <a:rPr lang="fa-IR" sz="1800" dirty="0">
                <a:solidFill>
                  <a:srgbClr val="000000"/>
                </a:solidFill>
                <a:latin typeface="IRAN SansMobileNoEn" panose="020B0506030804020204" pitchFamily="34" charset="-78"/>
                <a:cs typeface="0 Nazanin" panose="00000400000000000000" pitchFamily="2" charset="-78"/>
              </a:rPr>
              <a:t>(دانشگاه های نسل سوم)</a:t>
            </a:r>
          </a:p>
          <a:p>
            <a:pPr algn="just" rtl="1"/>
            <a:endParaRPr lang="fa-IR" sz="1800" b="0" i="0" dirty="0">
              <a:solidFill>
                <a:srgbClr val="000000"/>
              </a:solidFill>
              <a:effectLst/>
              <a:latin typeface="IRAN SansMobileNoEn" panose="020B0506030804020204" pitchFamily="34" charset="-78"/>
              <a:cs typeface="0 Nazanin" panose="00000400000000000000" pitchFamily="2" charset="-78"/>
            </a:endParaRPr>
          </a:p>
          <a:p>
            <a:pPr algn="just" rtl="1"/>
            <a:r>
              <a:rPr lang="fa-IR" sz="1800" b="0" i="0" dirty="0">
                <a:solidFill>
                  <a:srgbClr val="FF0000"/>
                </a:solidFill>
                <a:effectLst/>
                <a:latin typeface="IRAN SansMobileNoEn" panose="020B0506030804020204" pitchFamily="34" charset="-78"/>
                <a:cs typeface="0 Nazanin" panose="00000400000000000000" pitchFamily="2" charset="-78"/>
              </a:rPr>
              <a:t> </a:t>
            </a:r>
            <a:r>
              <a:rPr lang="fa-IR" sz="1800" b="1" i="0" dirty="0">
                <a:solidFill>
                  <a:srgbClr val="FF0000"/>
                </a:solidFill>
                <a:effectLst/>
                <a:latin typeface="IRAN SansMobileNoEn" panose="020B0506030804020204" pitchFamily="34" charset="-78"/>
                <a:cs typeface="0 Nazanin" panose="00000400000000000000" pitchFamily="2" charset="-78"/>
              </a:rPr>
              <a:t>کار آفرین </a:t>
            </a:r>
            <a:r>
              <a:rPr lang="fa-IR" sz="1800" b="0" i="0" dirty="0">
                <a:solidFill>
                  <a:srgbClr val="000000"/>
                </a:solidFill>
                <a:effectLst/>
                <a:latin typeface="IRAN SansMobileNoEn" panose="020B0506030804020204" pitchFamily="34" charset="-78"/>
                <a:cs typeface="0 Nazanin" panose="00000400000000000000" pitchFamily="2" charset="-78"/>
              </a:rPr>
              <a:t>می کوشد از فناوری های موجود استفاده نماید، اما حاصل فعالیت او نیز خود به ابداع فناوری جدید تری می انجامد. </a:t>
            </a:r>
          </a:p>
          <a:p>
            <a:pPr algn="just" rtl="1"/>
            <a:r>
              <a:rPr lang="fa-IR" sz="1800" b="0" i="0" dirty="0">
                <a:solidFill>
                  <a:srgbClr val="000000"/>
                </a:solidFill>
                <a:effectLst/>
                <a:latin typeface="IRAN SansMobileNoEn" panose="020B0506030804020204" pitchFamily="34" charset="-78"/>
                <a:cs typeface="0 Nazanin" panose="00000400000000000000" pitchFamily="2" charset="-78"/>
              </a:rPr>
              <a:t>بنابراین </a:t>
            </a:r>
            <a:r>
              <a:rPr lang="fa-IR" sz="1800" b="1" i="0" dirty="0">
                <a:solidFill>
                  <a:srgbClr val="000000"/>
                </a:solidFill>
                <a:effectLst/>
                <a:latin typeface="IRAN SansMobileNoEn" panose="020B0506030804020204" pitchFamily="34" charset="-78"/>
                <a:cs typeface="0 Nazanin" panose="00000400000000000000" pitchFamily="2" charset="-78"/>
              </a:rPr>
              <a:t>فناوری، محصول کار آفرینی</a:t>
            </a:r>
            <a:r>
              <a:rPr lang="fa-IR" sz="1800" b="0" i="0" dirty="0">
                <a:solidFill>
                  <a:srgbClr val="000000"/>
                </a:solidFill>
                <a:effectLst/>
                <a:latin typeface="IRAN SansMobileNoEn" panose="020B0506030804020204" pitchFamily="34" charset="-78"/>
                <a:cs typeface="0 Nazanin" panose="00000400000000000000" pitchFamily="2" charset="-78"/>
              </a:rPr>
              <a:t> است و عبارت است از دانش و مهارت برای ساختن افزار (نرم یا سخت).</a:t>
            </a:r>
          </a:p>
          <a:p>
            <a:pPr algn="just" rtl="1"/>
            <a:r>
              <a:rPr lang="fa-IR" sz="1800" b="1" i="0" dirty="0">
                <a:solidFill>
                  <a:srgbClr val="000000"/>
                </a:solidFill>
                <a:effectLst/>
                <a:latin typeface="IRAN SansMobileNoEn" panose="020B0506030804020204" pitchFamily="34" charset="-78"/>
                <a:cs typeface="0 Nazanin" panose="00000400000000000000" pitchFamily="2" charset="-78"/>
              </a:rPr>
              <a:t>فناوری را می‌توان مجموعه ای از دانش‌ها، فرایندها، ابزارها، روش‌ها، مهارت‌ها و سیستم‌های به کار رفته در ساخت محصولات و ارائه خدمات تعریف کرد.</a:t>
            </a:r>
            <a:endParaRPr lang="fa-IR" sz="1800" b="0" i="0" dirty="0">
              <a:solidFill>
                <a:srgbClr val="000000"/>
              </a:solidFill>
              <a:effectLst/>
              <a:latin typeface="IRAN SansMobileNoEn" panose="020B0506030804020204" pitchFamily="34" charset="-78"/>
              <a:cs typeface="0 Nazanin" panose="00000400000000000000" pitchFamily="2" charset="-78"/>
            </a:endParaRPr>
          </a:p>
          <a:p>
            <a:pPr algn="just" rtl="1"/>
            <a:r>
              <a:rPr lang="fa-IR" sz="1800" b="0" i="0" dirty="0">
                <a:solidFill>
                  <a:srgbClr val="000000"/>
                </a:solidFill>
                <a:effectLst/>
                <a:latin typeface="IRAN SansMobileNoEn" panose="020B0506030804020204" pitchFamily="34" charset="-78"/>
                <a:cs typeface="0 Nazanin" panose="00000400000000000000" pitchFamily="2" charset="-78"/>
              </a:rPr>
              <a:t> </a:t>
            </a:r>
            <a:r>
              <a:rPr lang="fa-IR" sz="1800" b="1" i="0" dirty="0">
                <a:solidFill>
                  <a:srgbClr val="000000"/>
                </a:solidFill>
                <a:effectLst/>
                <a:latin typeface="IRAN SansMobileNoEn" panose="020B0506030804020204" pitchFamily="34" charset="-78"/>
                <a:cs typeface="0 Nazanin" panose="00000400000000000000" pitchFamily="2" charset="-78"/>
              </a:rPr>
              <a:t>فناوری دارای سه بعد (</a:t>
            </a:r>
            <a:r>
              <a:rPr lang="fa-IR" sz="1800" b="1" i="0" dirty="0">
                <a:solidFill>
                  <a:srgbClr val="FF0000"/>
                </a:solidFill>
                <a:effectLst/>
                <a:latin typeface="IRAN SansMobileNoEn" panose="020B0506030804020204" pitchFamily="34" charset="-78"/>
                <a:cs typeface="0 Nazanin" panose="00000400000000000000" pitchFamily="2" charset="-78"/>
              </a:rPr>
              <a:t>دانش، ابزار و روش</a:t>
            </a:r>
            <a:r>
              <a:rPr lang="fa-IR" sz="1800" b="1" i="0" dirty="0">
                <a:solidFill>
                  <a:srgbClr val="000000"/>
                </a:solidFill>
                <a:effectLst/>
                <a:latin typeface="IRAN SansMobileNoEn" panose="020B0506030804020204" pitchFamily="34" charset="-78"/>
                <a:cs typeface="0 Nazanin" panose="00000400000000000000" pitchFamily="2" charset="-78"/>
              </a:rPr>
              <a:t>) است</a:t>
            </a:r>
            <a:r>
              <a:rPr lang="fa-IR" sz="1800" b="0" i="0" dirty="0">
                <a:solidFill>
                  <a:srgbClr val="000000"/>
                </a:solidFill>
                <a:effectLst/>
                <a:latin typeface="IRAN SansMobileNoEn" panose="020B0506030804020204" pitchFamily="34" charset="-78"/>
                <a:cs typeface="0 Nazanin" panose="00000400000000000000" pitchFamily="2" charset="-78"/>
              </a:rPr>
              <a:t>. </a:t>
            </a:r>
          </a:p>
          <a:p>
            <a:pPr algn="just" rtl="1"/>
            <a:r>
              <a:rPr lang="fa-IR" sz="1800" b="0" i="0" dirty="0">
                <a:solidFill>
                  <a:srgbClr val="000000"/>
                </a:solidFill>
                <a:effectLst/>
                <a:latin typeface="IRAN SansMobileNoEn" panose="020B0506030804020204" pitchFamily="34" charset="-78"/>
                <a:cs typeface="0 Nazanin" panose="00000400000000000000" pitchFamily="2" charset="-78"/>
              </a:rPr>
              <a:t> </a:t>
            </a:r>
            <a:r>
              <a:rPr lang="fa-IR" sz="1800" b="1" i="0" dirty="0">
                <a:solidFill>
                  <a:srgbClr val="FF0000"/>
                </a:solidFill>
                <a:effectLst/>
                <a:latin typeface="IRAN SansMobileNoEn" panose="020B0506030804020204" pitchFamily="34" charset="-78"/>
                <a:cs typeface="0 Nazanin" panose="00000400000000000000" pitchFamily="2" charset="-78"/>
              </a:rPr>
              <a:t>طرح فناوری </a:t>
            </a:r>
            <a:r>
              <a:rPr lang="fa-IR" sz="1800" b="1" i="0" dirty="0">
                <a:solidFill>
                  <a:srgbClr val="000000"/>
                </a:solidFill>
                <a:effectLst/>
                <a:latin typeface="IRAN SansMobileNoEn" panose="020B0506030804020204" pitchFamily="34" charset="-78"/>
                <a:cs typeface="0 Nazanin" panose="00000400000000000000" pitchFamily="2" charset="-78"/>
              </a:rPr>
              <a:t>به طرحی اطلاق میگردد که منجر به تولید محصولی و یا ارائه خدمتی گردد.</a:t>
            </a:r>
            <a:r>
              <a:rPr lang="fa-IR" sz="1800" b="0" i="0" dirty="0">
                <a:solidFill>
                  <a:srgbClr val="000000"/>
                </a:solidFill>
                <a:effectLst/>
                <a:latin typeface="IRAN SansMobileNoEn" panose="020B0506030804020204" pitchFamily="34" charset="-78"/>
                <a:cs typeface="0 Nazanin" panose="00000400000000000000" pitchFamily="2" charset="-78"/>
              </a:rPr>
              <a:t> </a:t>
            </a:r>
            <a:endParaRPr lang="en-US" sz="2400" dirty="0">
              <a:cs typeface="0 Nazanin" panose="00000400000000000000" pitchFamily="2" charset="-78"/>
            </a:endParaRPr>
          </a:p>
        </p:txBody>
      </p:sp>
      <p:sp>
        <p:nvSpPr>
          <p:cNvPr id="4" name="Footer Placeholder 3">
            <a:extLst>
              <a:ext uri="{FF2B5EF4-FFF2-40B4-BE49-F238E27FC236}">
                <a16:creationId xmlns:a16="http://schemas.microsoft.com/office/drawing/2014/main" id="{B4CC98A2-AC2B-6304-76AC-F862AAAE53CD}"/>
              </a:ext>
            </a:extLst>
          </p:cNvPr>
          <p:cNvSpPr>
            <a:spLocks noGrp="1"/>
          </p:cNvSpPr>
          <p:nvPr>
            <p:ph type="ftr" sz="quarter" idx="10"/>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48837276-3AFA-5502-9EE2-0183A185F720}"/>
              </a:ext>
            </a:extLst>
          </p:cNvPr>
          <p:cNvSpPr>
            <a:spLocks noGrp="1"/>
          </p:cNvSpPr>
          <p:nvPr>
            <p:ph type="sldNum" sz="quarter" idx="11"/>
          </p:nvPr>
        </p:nvSpPr>
        <p:spPr/>
        <p:txBody>
          <a:bodyPr/>
          <a:lstStyle/>
          <a:p>
            <a:fld id="{294A09A9-5501-47C1-A89A-A340965A2BE2}" type="slidenum">
              <a:rPr lang="en-US" smtClean="0"/>
              <a:pPr/>
              <a:t>8</a:t>
            </a:fld>
            <a:endParaRPr lang="en-US" dirty="0"/>
          </a:p>
        </p:txBody>
      </p:sp>
    </p:spTree>
    <p:extLst>
      <p:ext uri="{BB962C8B-B14F-4D97-AF65-F5344CB8AC3E}">
        <p14:creationId xmlns:p14="http://schemas.microsoft.com/office/powerpoint/2010/main" val="29172734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A679-6F1E-3C8E-1926-42B6F0242425}"/>
              </a:ext>
            </a:extLst>
          </p:cNvPr>
          <p:cNvSpPr>
            <a:spLocks noGrp="1"/>
          </p:cNvSpPr>
          <p:nvPr>
            <p:ph type="title"/>
          </p:nvPr>
        </p:nvSpPr>
        <p:spPr/>
        <p:txBody>
          <a:bodyPr>
            <a:noAutofit/>
          </a:bodyPr>
          <a:lstStyle/>
          <a:p>
            <a:r>
              <a:rPr lang="fa-IR" sz="2800" dirty="0">
                <a:cs typeface="0 Nazanin" panose="00000400000000000000" pitchFamily="2" charset="-78"/>
              </a:rPr>
              <a:t>گواهی نامه ثبت اختراع</a:t>
            </a:r>
            <a:endParaRPr lang="en-US" sz="2800" dirty="0">
              <a:cs typeface="0 Nazanin" panose="00000400000000000000" pitchFamily="2" charset="-78"/>
            </a:endParaRPr>
          </a:p>
        </p:txBody>
      </p:sp>
      <p:sp>
        <p:nvSpPr>
          <p:cNvPr id="3" name="Content Placeholder 2">
            <a:extLst>
              <a:ext uri="{FF2B5EF4-FFF2-40B4-BE49-F238E27FC236}">
                <a16:creationId xmlns:a16="http://schemas.microsoft.com/office/drawing/2014/main" id="{5FBCD8AD-5C64-C02D-0167-4FEBEA5DBC7C}"/>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A6B21E49-3DEE-3887-B0B4-195569ABC2DD}"/>
              </a:ext>
            </a:extLst>
          </p:cNvPr>
          <p:cNvSpPr/>
          <p:nvPr/>
        </p:nvSpPr>
        <p:spPr>
          <a:xfrm>
            <a:off x="10036277" y="2772697"/>
            <a:ext cx="683539" cy="1168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3752258B-065A-C3B2-FB7B-0B19DD4B3316}"/>
              </a:ext>
            </a:extLst>
          </p:cNvPr>
          <p:cNvSpPr/>
          <p:nvPr/>
        </p:nvSpPr>
        <p:spPr>
          <a:xfrm>
            <a:off x="7610168" y="3650520"/>
            <a:ext cx="3982064" cy="3271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9D7996CF-2510-375D-CA71-7259F58A120E}"/>
              </a:ext>
            </a:extLst>
          </p:cNvPr>
          <p:cNvSpPr/>
          <p:nvPr/>
        </p:nvSpPr>
        <p:spPr>
          <a:xfrm>
            <a:off x="7610168" y="3480619"/>
            <a:ext cx="3333135" cy="1699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93E67A21-A2B2-097E-8ABD-47A650F11B3B}"/>
              </a:ext>
            </a:extLst>
          </p:cNvPr>
          <p:cNvSpPr/>
          <p:nvPr/>
        </p:nvSpPr>
        <p:spPr>
          <a:xfrm>
            <a:off x="7610167" y="4210665"/>
            <a:ext cx="3539613" cy="50881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EB1B491-D9CC-9B5E-75C6-C7FFB22C0CDB}"/>
              </a:ext>
            </a:extLst>
          </p:cNvPr>
          <p:cNvSpPr/>
          <p:nvPr/>
        </p:nvSpPr>
        <p:spPr>
          <a:xfrm>
            <a:off x="7610169" y="4358443"/>
            <a:ext cx="3982064" cy="3610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2031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657B-4CAA-407C-96FD-B057376131AA}"/>
              </a:ext>
            </a:extLst>
          </p:cNvPr>
          <p:cNvSpPr>
            <a:spLocks noGrp="1"/>
          </p:cNvSpPr>
          <p:nvPr>
            <p:ph type="title"/>
          </p:nvPr>
        </p:nvSpPr>
        <p:spPr/>
        <p:txBody>
          <a:bodyPr>
            <a:normAutofit/>
          </a:bodyPr>
          <a:lstStyle/>
          <a:p>
            <a:r>
              <a:rPr lang="fa-IR" sz="4000" b="1" dirty="0">
                <a:latin typeface="IRAN SansMobileNoEn" panose="020B0506030804020204" pitchFamily="34" charset="-78"/>
                <a:cs typeface="0 Nazanin" panose="00000400000000000000" pitchFamily="2" charset="-78"/>
              </a:rPr>
              <a:t>اخذ مجوز از سازمان نانو مقیاس</a:t>
            </a:r>
          </a:p>
        </p:txBody>
      </p:sp>
      <p:sp>
        <p:nvSpPr>
          <p:cNvPr id="3" name="Text Placeholder 2">
            <a:extLst>
              <a:ext uri="{FF2B5EF4-FFF2-40B4-BE49-F238E27FC236}">
                <a16:creationId xmlns:a16="http://schemas.microsoft.com/office/drawing/2014/main" id="{B80537FC-F973-4A40-8B61-A96C66B14110}"/>
              </a:ext>
            </a:extLst>
          </p:cNvPr>
          <p:cNvSpPr>
            <a:spLocks noGrp="1"/>
          </p:cNvSpPr>
          <p:nvPr>
            <p:ph type="body" idx="1"/>
          </p:nvPr>
        </p:nvSpPr>
        <p:spPr/>
        <p:txBody>
          <a:bodyPr/>
          <a:lstStyle/>
          <a:p>
            <a:endParaRPr lang="fa-IR"/>
          </a:p>
        </p:txBody>
      </p:sp>
    </p:spTree>
    <p:extLst>
      <p:ext uri="{BB962C8B-B14F-4D97-AF65-F5344CB8AC3E}">
        <p14:creationId xmlns:p14="http://schemas.microsoft.com/office/powerpoint/2010/main" val="17705060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53D0BAA8-6F92-D5A9-9FA2-9533E81A8105}"/>
              </a:ext>
            </a:extLst>
          </p:cNvPr>
          <p:cNvSpPr>
            <a:spLocks noGrp="1"/>
          </p:cNvSpPr>
          <p:nvPr>
            <p:ph type="body" sz="quarter" idx="23"/>
          </p:nvPr>
        </p:nvSpPr>
        <p:spPr/>
        <p:txBody>
          <a:bodyPr/>
          <a:lstStyle/>
          <a:p>
            <a:r>
              <a:rPr lang="en-US" dirty="0"/>
              <a:t>​</a:t>
            </a:r>
          </a:p>
        </p:txBody>
      </p:sp>
      <p:sp>
        <p:nvSpPr>
          <p:cNvPr id="4" name="Footer Placeholder 3">
            <a:extLst>
              <a:ext uri="{FF2B5EF4-FFF2-40B4-BE49-F238E27FC236}">
                <a16:creationId xmlns:a16="http://schemas.microsoft.com/office/drawing/2014/main" id="{F81227D3-F964-8FCA-9C7D-F5B249A2AAA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C753343-82B8-838D-9717-1489C689634C}"/>
              </a:ext>
            </a:extLst>
          </p:cNvPr>
          <p:cNvSpPr>
            <a:spLocks noGrp="1"/>
          </p:cNvSpPr>
          <p:nvPr>
            <p:ph type="sldNum" sz="quarter" idx="11"/>
          </p:nvPr>
        </p:nvSpPr>
        <p:spPr/>
        <p:txBody>
          <a:bodyPr/>
          <a:lstStyle/>
          <a:p>
            <a:fld id="{294A09A9-5501-47C1-A89A-A340965A2BE2}" type="slidenum">
              <a:rPr lang="en-US" smtClean="0"/>
              <a:pPr/>
              <a:t>82</a:t>
            </a:fld>
            <a:endParaRPr lang="en-US" dirty="0"/>
          </a:p>
        </p:txBody>
      </p:sp>
      <p:pic>
        <p:nvPicPr>
          <p:cNvPr id="7" name="Picture 6">
            <a:extLst>
              <a:ext uri="{FF2B5EF4-FFF2-40B4-BE49-F238E27FC236}">
                <a16:creationId xmlns:a16="http://schemas.microsoft.com/office/drawing/2014/main" id="{EE74A2C3-E3AB-3544-8087-C73DFFA3DB5A}"/>
              </a:ext>
            </a:extLst>
          </p:cNvPr>
          <p:cNvPicPr>
            <a:picLocks noChangeAspect="1"/>
          </p:cNvPicPr>
          <p:nvPr/>
        </p:nvPicPr>
        <p:blipFill>
          <a:blip r:embed="rId2"/>
          <a:stretch>
            <a:fillRect/>
          </a:stretch>
        </p:blipFill>
        <p:spPr>
          <a:xfrm>
            <a:off x="1976903" y="395641"/>
            <a:ext cx="8238193" cy="4264340"/>
          </a:xfrm>
          <a:prstGeom prst="rect">
            <a:avLst/>
          </a:prstGeom>
        </p:spPr>
      </p:pic>
      <p:sp>
        <p:nvSpPr>
          <p:cNvPr id="9" name="TextBox 8">
            <a:extLst>
              <a:ext uri="{FF2B5EF4-FFF2-40B4-BE49-F238E27FC236}">
                <a16:creationId xmlns:a16="http://schemas.microsoft.com/office/drawing/2014/main" id="{3B5898E3-1387-0FF2-754C-4372A11364B3}"/>
              </a:ext>
            </a:extLst>
          </p:cNvPr>
          <p:cNvSpPr txBox="1"/>
          <p:nvPr/>
        </p:nvSpPr>
        <p:spPr>
          <a:xfrm>
            <a:off x="4343400" y="4984945"/>
            <a:ext cx="6097772" cy="523220"/>
          </a:xfrm>
          <a:prstGeom prst="rect">
            <a:avLst/>
          </a:prstGeom>
          <a:noFill/>
        </p:spPr>
        <p:txBody>
          <a:bodyPr wrap="square">
            <a:spAutoFit/>
          </a:bodyPr>
          <a:lstStyle/>
          <a:p>
            <a:r>
              <a:rPr lang="en-US" sz="2800" b="1" dirty="0">
                <a:solidFill>
                  <a:srgbClr val="FF0000"/>
                </a:solidFill>
              </a:rPr>
              <a:t>https://nanoproduct.ir</a:t>
            </a:r>
          </a:p>
        </p:txBody>
      </p:sp>
    </p:spTree>
    <p:extLst>
      <p:ext uri="{BB962C8B-B14F-4D97-AF65-F5344CB8AC3E}">
        <p14:creationId xmlns:p14="http://schemas.microsoft.com/office/powerpoint/2010/main" val="40042621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FF7839-0BB2-25B6-B744-77156CE5E6F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14DE5094-DFE3-B89A-749E-AAC403F28859}"/>
              </a:ext>
            </a:extLst>
          </p:cNvPr>
          <p:cNvSpPr>
            <a:spLocks noGrp="1"/>
          </p:cNvSpPr>
          <p:nvPr>
            <p:ph type="sldNum" sz="quarter" idx="12"/>
          </p:nvPr>
        </p:nvSpPr>
        <p:spPr/>
        <p:txBody>
          <a:bodyPr/>
          <a:lstStyle/>
          <a:p>
            <a:fld id="{294A09A9-5501-47C1-A89A-A340965A2BE2}" type="slidenum">
              <a:rPr lang="en-US" smtClean="0"/>
              <a:t>83</a:t>
            </a:fld>
            <a:endParaRPr lang="en-US" dirty="0"/>
          </a:p>
        </p:txBody>
      </p:sp>
      <p:sp>
        <p:nvSpPr>
          <p:cNvPr id="9" name="Text Placeholder 8">
            <a:extLst>
              <a:ext uri="{FF2B5EF4-FFF2-40B4-BE49-F238E27FC236}">
                <a16:creationId xmlns:a16="http://schemas.microsoft.com/office/drawing/2014/main" id="{FAE93BB3-ECFB-1FC5-C08E-CFE5B69BF8D7}"/>
              </a:ext>
            </a:extLst>
          </p:cNvPr>
          <p:cNvSpPr>
            <a:spLocks noGrp="1"/>
          </p:cNvSpPr>
          <p:nvPr>
            <p:ph type="body" sz="quarter" idx="13"/>
          </p:nvPr>
        </p:nvSpPr>
        <p:spPr/>
        <p:txBody>
          <a:bodyPr/>
          <a:lstStyle/>
          <a:p>
            <a:r>
              <a:rPr lang="fa-IR" dirty="0"/>
              <a:t>.</a:t>
            </a:r>
            <a:endParaRPr lang="en-US" dirty="0"/>
          </a:p>
        </p:txBody>
      </p:sp>
      <p:sp>
        <p:nvSpPr>
          <p:cNvPr id="10" name="AutoShape 2">
            <a:extLst>
              <a:ext uri="{FF2B5EF4-FFF2-40B4-BE49-F238E27FC236}">
                <a16:creationId xmlns:a16="http://schemas.microsoft.com/office/drawing/2014/main" id="{1E4902DE-F493-1BCD-148F-98451A7FCB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a:extLst>
              <a:ext uri="{FF2B5EF4-FFF2-40B4-BE49-F238E27FC236}">
                <a16:creationId xmlns:a16="http://schemas.microsoft.com/office/drawing/2014/main" id="{FEA857B2-DB1E-1FD9-15B7-06D64F23E80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a:extLst>
              <a:ext uri="{FF2B5EF4-FFF2-40B4-BE49-F238E27FC236}">
                <a16:creationId xmlns:a16="http://schemas.microsoft.com/office/drawing/2014/main" id="{1844D355-CAE4-E381-1035-3C5214435EAE}"/>
              </a:ext>
            </a:extLst>
          </p:cNvPr>
          <p:cNvSpPr/>
          <p:nvPr/>
        </p:nvSpPr>
        <p:spPr>
          <a:xfrm>
            <a:off x="8024813" y="2295525"/>
            <a:ext cx="1438275" cy="185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2B494A38-4130-7131-06AA-C7BE3200EBD3}"/>
              </a:ext>
            </a:extLst>
          </p:cNvPr>
          <p:cNvSpPr/>
          <p:nvPr/>
        </p:nvSpPr>
        <p:spPr>
          <a:xfrm>
            <a:off x="9520238" y="2747963"/>
            <a:ext cx="300037" cy="152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E9983211-D432-1418-BD83-191614CC3F52}"/>
              </a:ext>
            </a:extLst>
          </p:cNvPr>
          <p:cNvSpPr/>
          <p:nvPr/>
        </p:nvSpPr>
        <p:spPr>
          <a:xfrm>
            <a:off x="9915525" y="2481263"/>
            <a:ext cx="576263" cy="223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B2E457A5-18EA-D05D-B867-8C175F7EB080}"/>
              </a:ext>
            </a:extLst>
          </p:cNvPr>
          <p:cNvSpPr/>
          <p:nvPr/>
        </p:nvSpPr>
        <p:spPr>
          <a:xfrm>
            <a:off x="7503352" y="752475"/>
            <a:ext cx="416686" cy="1143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399A02AE-05BF-14A2-B4B7-2279E2276859}"/>
              </a:ext>
            </a:extLst>
          </p:cNvPr>
          <p:cNvSpPr/>
          <p:nvPr/>
        </p:nvSpPr>
        <p:spPr>
          <a:xfrm>
            <a:off x="8986838" y="1385888"/>
            <a:ext cx="971550" cy="1857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404253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4CA70-EEC1-4584-AEA7-49FC0E635226}"/>
              </a:ext>
            </a:extLst>
          </p:cNvPr>
          <p:cNvSpPr>
            <a:spLocks noGrp="1"/>
          </p:cNvSpPr>
          <p:nvPr>
            <p:ph type="title"/>
          </p:nvPr>
        </p:nvSpPr>
        <p:spPr/>
        <p:txBody>
          <a:bodyPr>
            <a:normAutofit/>
          </a:bodyPr>
          <a:lstStyle/>
          <a:p>
            <a:r>
              <a:rPr lang="fa-IR" sz="3200" b="1" dirty="0">
                <a:latin typeface="IRAN SansMobileNoEn" panose="020B0506030804020204" pitchFamily="34" charset="-78"/>
                <a:cs typeface="0 Nazanin" panose="00000400000000000000" pitchFamily="2" charset="-78"/>
              </a:rPr>
              <a:t>تشکیل پرونده در اداره کل تجهیزات پزشکی</a:t>
            </a:r>
          </a:p>
        </p:txBody>
      </p:sp>
      <p:sp>
        <p:nvSpPr>
          <p:cNvPr id="3" name="Text Placeholder 2">
            <a:extLst>
              <a:ext uri="{FF2B5EF4-FFF2-40B4-BE49-F238E27FC236}">
                <a16:creationId xmlns:a16="http://schemas.microsoft.com/office/drawing/2014/main" id="{3F2C0343-502B-44B7-A9C5-C330A763F1A8}"/>
              </a:ext>
            </a:extLst>
          </p:cNvPr>
          <p:cNvSpPr>
            <a:spLocks noGrp="1"/>
          </p:cNvSpPr>
          <p:nvPr>
            <p:ph type="body" idx="1"/>
          </p:nvPr>
        </p:nvSpPr>
        <p:spPr/>
        <p:txBody>
          <a:bodyPr/>
          <a:lstStyle/>
          <a:p>
            <a:r>
              <a:rPr lang="en-US" dirty="0"/>
              <a:t>IRC </a:t>
            </a:r>
            <a:r>
              <a:rPr lang="fa-IR" dirty="0"/>
              <a:t>پروانه ی تولید</a:t>
            </a:r>
          </a:p>
        </p:txBody>
      </p:sp>
    </p:spTree>
    <p:extLst>
      <p:ext uri="{BB962C8B-B14F-4D97-AF65-F5344CB8AC3E}">
        <p14:creationId xmlns:p14="http://schemas.microsoft.com/office/powerpoint/2010/main" val="2394507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B560F-DCD8-7CD3-2E78-1B77B3375EA5}"/>
              </a:ext>
            </a:extLst>
          </p:cNvPr>
          <p:cNvSpPr>
            <a:spLocks noGrp="1"/>
          </p:cNvSpPr>
          <p:nvPr>
            <p:ph type="title"/>
          </p:nvPr>
        </p:nvSpPr>
        <p:spPr/>
        <p:txBody>
          <a:bodyPr/>
          <a:lstStyle/>
          <a:p>
            <a:r>
              <a:rPr lang="en-US" b="1" dirty="0">
                <a:solidFill>
                  <a:srgbClr val="FF0000"/>
                </a:solidFill>
              </a:rPr>
              <a:t>http://imed.ir/</a:t>
            </a:r>
          </a:p>
        </p:txBody>
      </p:sp>
      <p:pic>
        <p:nvPicPr>
          <p:cNvPr id="9" name="Content Placeholder 8">
            <a:extLst>
              <a:ext uri="{FF2B5EF4-FFF2-40B4-BE49-F238E27FC236}">
                <a16:creationId xmlns:a16="http://schemas.microsoft.com/office/drawing/2014/main" id="{AC389E33-3E33-F313-EAC0-0B60F7B65CC0}"/>
              </a:ext>
            </a:extLst>
          </p:cNvPr>
          <p:cNvPicPr>
            <a:picLocks noGrp="1" noChangeAspect="1"/>
          </p:cNvPicPr>
          <p:nvPr>
            <p:ph idx="1"/>
          </p:nvPr>
        </p:nvPicPr>
        <p:blipFill>
          <a:blip r:embed="rId2"/>
          <a:stretch>
            <a:fillRect/>
          </a:stretch>
        </p:blipFill>
        <p:spPr>
          <a:xfrm>
            <a:off x="743751" y="1448046"/>
            <a:ext cx="10610049" cy="5028955"/>
          </a:xfrm>
        </p:spPr>
      </p:pic>
      <p:sp>
        <p:nvSpPr>
          <p:cNvPr id="4" name="Footer Placeholder 3">
            <a:extLst>
              <a:ext uri="{FF2B5EF4-FFF2-40B4-BE49-F238E27FC236}">
                <a16:creationId xmlns:a16="http://schemas.microsoft.com/office/drawing/2014/main" id="{BF85A2D4-9594-0119-3EE5-06FC2101E94F}"/>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C19775E0-05A8-1487-A40E-D5A9124E59C4}"/>
              </a:ext>
            </a:extLst>
          </p:cNvPr>
          <p:cNvSpPr>
            <a:spLocks noGrp="1"/>
          </p:cNvSpPr>
          <p:nvPr>
            <p:ph type="sldNum" sz="quarter" idx="11"/>
          </p:nvPr>
        </p:nvSpPr>
        <p:spPr/>
        <p:txBody>
          <a:bodyPr/>
          <a:lstStyle/>
          <a:p>
            <a:fld id="{294A09A9-5501-47C1-A89A-A340965A2BE2}" type="slidenum">
              <a:rPr lang="en-US" smtClean="0"/>
              <a:pPr/>
              <a:t>85</a:t>
            </a:fld>
            <a:endParaRPr lang="en-US" dirty="0"/>
          </a:p>
        </p:txBody>
      </p:sp>
    </p:spTree>
    <p:extLst>
      <p:ext uri="{BB962C8B-B14F-4D97-AF65-F5344CB8AC3E}">
        <p14:creationId xmlns:p14="http://schemas.microsoft.com/office/powerpoint/2010/main" val="17402208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D4F2FE7-D7CD-016D-EF66-85565B47E5A3}"/>
              </a:ext>
            </a:extLst>
          </p:cNvPr>
          <p:cNvPicPr>
            <a:picLocks noGrp="1" noChangeAspect="1"/>
          </p:cNvPicPr>
          <p:nvPr>
            <p:ph idx="1"/>
          </p:nvPr>
        </p:nvPicPr>
        <p:blipFill>
          <a:blip r:embed="rId2"/>
          <a:stretch>
            <a:fillRect/>
          </a:stretch>
        </p:blipFill>
        <p:spPr>
          <a:xfrm>
            <a:off x="965088" y="834850"/>
            <a:ext cx="10515600" cy="3330399"/>
          </a:xfrm>
        </p:spPr>
      </p:pic>
      <p:sp>
        <p:nvSpPr>
          <p:cNvPr id="4" name="Footer Placeholder 3">
            <a:extLst>
              <a:ext uri="{FF2B5EF4-FFF2-40B4-BE49-F238E27FC236}">
                <a16:creationId xmlns:a16="http://schemas.microsoft.com/office/drawing/2014/main" id="{0D06AB8A-8B75-A5D6-7EAC-E2A1404C26DF}"/>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6261DC6D-7A29-09D9-B17E-065A1BFAF067}"/>
              </a:ext>
            </a:extLst>
          </p:cNvPr>
          <p:cNvSpPr>
            <a:spLocks noGrp="1"/>
          </p:cNvSpPr>
          <p:nvPr>
            <p:ph type="sldNum" sz="quarter" idx="11"/>
          </p:nvPr>
        </p:nvSpPr>
        <p:spPr/>
        <p:txBody>
          <a:bodyPr/>
          <a:lstStyle/>
          <a:p>
            <a:fld id="{294A09A9-5501-47C1-A89A-A340965A2BE2}" type="slidenum">
              <a:rPr lang="en-US" smtClean="0"/>
              <a:pPr/>
              <a:t>86</a:t>
            </a:fld>
            <a:endParaRPr lang="en-US" dirty="0"/>
          </a:p>
        </p:txBody>
      </p:sp>
      <p:pic>
        <p:nvPicPr>
          <p:cNvPr id="9218" name="Picture 2" descr="‫استعلام شماره ثبت دارو + آموزش کامل 0 تا 100 | اصالت چاپ‬‎">
            <a:extLst>
              <a:ext uri="{FF2B5EF4-FFF2-40B4-BE49-F238E27FC236}">
                <a16:creationId xmlns:a16="http://schemas.microsoft.com/office/drawing/2014/main" id="{07356AA9-1B5E-3D92-ECB6-95D4412F1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828" y="4946650"/>
            <a:ext cx="322897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اخذIRC وارداتی - فراتجهیزمِد‬‎">
            <a:extLst>
              <a:ext uri="{FF2B5EF4-FFF2-40B4-BE49-F238E27FC236}">
                <a16:creationId xmlns:a16="http://schemas.microsoft.com/office/drawing/2014/main" id="{E2AB25F3-C386-99AB-CC24-2E7C62937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173" y="4022374"/>
            <a:ext cx="2790825" cy="15525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ABB4FB-402C-CE0C-F685-B346314C1D42}"/>
              </a:ext>
            </a:extLst>
          </p:cNvPr>
          <p:cNvSpPr txBox="1"/>
          <p:nvPr/>
        </p:nvSpPr>
        <p:spPr>
          <a:xfrm>
            <a:off x="6774284" y="5976790"/>
            <a:ext cx="3487695" cy="369332"/>
          </a:xfrm>
          <a:prstGeom prst="rect">
            <a:avLst/>
          </a:prstGeom>
          <a:noFill/>
        </p:spPr>
        <p:txBody>
          <a:bodyPr wrap="square">
            <a:spAutoFit/>
          </a:bodyPr>
          <a:lstStyle/>
          <a:p>
            <a:r>
              <a:rPr lang="en-US" b="1" dirty="0">
                <a:highlight>
                  <a:srgbClr val="FFFF00"/>
                </a:highlight>
              </a:rPr>
              <a:t>https://mcs.irancode.ir/Account/Login</a:t>
            </a:r>
          </a:p>
        </p:txBody>
      </p:sp>
    </p:spTree>
    <p:extLst>
      <p:ext uri="{BB962C8B-B14F-4D97-AF65-F5344CB8AC3E}">
        <p14:creationId xmlns:p14="http://schemas.microsoft.com/office/powerpoint/2010/main" val="22733762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FF7839-0BB2-25B6-B744-77156CE5E6F4}"/>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14DE5094-DFE3-B89A-749E-AAC403F28859}"/>
              </a:ext>
            </a:extLst>
          </p:cNvPr>
          <p:cNvSpPr>
            <a:spLocks noGrp="1"/>
          </p:cNvSpPr>
          <p:nvPr>
            <p:ph type="sldNum" sz="quarter" idx="12"/>
          </p:nvPr>
        </p:nvSpPr>
        <p:spPr/>
        <p:txBody>
          <a:bodyPr/>
          <a:lstStyle/>
          <a:p>
            <a:fld id="{294A09A9-5501-47C1-A89A-A340965A2BE2}" type="slidenum">
              <a:rPr lang="en-US" smtClean="0"/>
              <a:t>87</a:t>
            </a:fld>
            <a:endParaRPr lang="en-US" dirty="0"/>
          </a:p>
        </p:txBody>
      </p:sp>
      <p:sp>
        <p:nvSpPr>
          <p:cNvPr id="9" name="Text Placeholder 8">
            <a:extLst>
              <a:ext uri="{FF2B5EF4-FFF2-40B4-BE49-F238E27FC236}">
                <a16:creationId xmlns:a16="http://schemas.microsoft.com/office/drawing/2014/main" id="{FAE93BB3-ECFB-1FC5-C08E-CFE5B69BF8D7}"/>
              </a:ext>
            </a:extLst>
          </p:cNvPr>
          <p:cNvSpPr>
            <a:spLocks noGrp="1"/>
          </p:cNvSpPr>
          <p:nvPr>
            <p:ph type="body" sz="quarter" idx="13"/>
          </p:nvPr>
        </p:nvSpPr>
        <p:spPr/>
        <p:txBody>
          <a:bodyPr/>
          <a:lstStyle/>
          <a:p>
            <a:r>
              <a:rPr lang="fa-IR" dirty="0"/>
              <a:t>.</a:t>
            </a:r>
            <a:endParaRPr lang="en-US" dirty="0"/>
          </a:p>
        </p:txBody>
      </p:sp>
      <p:sp>
        <p:nvSpPr>
          <p:cNvPr id="10" name="AutoShape 2">
            <a:extLst>
              <a:ext uri="{FF2B5EF4-FFF2-40B4-BE49-F238E27FC236}">
                <a16:creationId xmlns:a16="http://schemas.microsoft.com/office/drawing/2014/main" id="{1E4902DE-F493-1BCD-148F-98451A7FCBC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a:extLst>
              <a:ext uri="{FF2B5EF4-FFF2-40B4-BE49-F238E27FC236}">
                <a16:creationId xmlns:a16="http://schemas.microsoft.com/office/drawing/2014/main" id="{FEA857B2-DB1E-1FD9-15B7-06D64F23E80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43DEA553-A972-0109-031D-0996BE6B958A}"/>
              </a:ext>
            </a:extLst>
          </p:cNvPr>
          <p:cNvSpPr/>
          <p:nvPr/>
        </p:nvSpPr>
        <p:spPr>
          <a:xfrm>
            <a:off x="8386549" y="2149522"/>
            <a:ext cx="1378424" cy="3651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2668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FDBF-FC69-7DFF-6B81-4E11E9AD8879}"/>
              </a:ext>
            </a:extLst>
          </p:cNvPr>
          <p:cNvSpPr>
            <a:spLocks noGrp="1"/>
          </p:cNvSpPr>
          <p:nvPr>
            <p:ph type="title"/>
          </p:nvPr>
        </p:nvSpPr>
        <p:spPr/>
        <p:txBody>
          <a:bodyPr>
            <a:normAutofit/>
          </a:bodyPr>
          <a:lstStyle/>
          <a:p>
            <a:r>
              <a:rPr lang="fa-IR" b="1" dirty="0">
                <a:cs typeface="0 Nazanin" panose="00000400000000000000" pitchFamily="2" charset="-78"/>
              </a:rPr>
              <a:t>شتاب دهنده</a:t>
            </a:r>
            <a:endParaRPr lang="en-US" b="1" dirty="0">
              <a:cs typeface="0 Nazanin" panose="00000400000000000000" pitchFamily="2" charset="-78"/>
            </a:endParaRPr>
          </a:p>
        </p:txBody>
      </p:sp>
      <p:sp>
        <p:nvSpPr>
          <p:cNvPr id="3" name="Content Placeholder 2">
            <a:extLst>
              <a:ext uri="{FF2B5EF4-FFF2-40B4-BE49-F238E27FC236}">
                <a16:creationId xmlns:a16="http://schemas.microsoft.com/office/drawing/2014/main" id="{AFE4CC12-ADF9-BF9F-F3BA-7CFAAC079298}"/>
              </a:ext>
            </a:extLst>
          </p:cNvPr>
          <p:cNvSpPr>
            <a:spLocks noGrp="1"/>
          </p:cNvSpPr>
          <p:nvPr>
            <p:ph idx="1"/>
          </p:nvPr>
        </p:nvSpPr>
        <p:spPr/>
        <p:txBody>
          <a:bodyPr/>
          <a:lstStyle/>
          <a:p>
            <a:endParaRPr lang="en-US"/>
          </a:p>
        </p:txBody>
      </p:sp>
      <p:pic>
        <p:nvPicPr>
          <p:cNvPr id="3074" name="Picture 2" descr="‫شتاب دهنده - 9 تا از بهترین شرکت‌ های شتاب دهنده استارت آپ‬‎">
            <a:extLst>
              <a:ext uri="{FF2B5EF4-FFF2-40B4-BE49-F238E27FC236}">
                <a16:creationId xmlns:a16="http://schemas.microsoft.com/office/drawing/2014/main" id="{ABDA122B-A35D-BEC2-CCA7-BB5FBB399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006" y="1371600"/>
            <a:ext cx="5110994" cy="411479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E035C26-0FEF-AF7D-956F-955434E34E3C}"/>
              </a:ext>
            </a:extLst>
          </p:cNvPr>
          <p:cNvSpPr/>
          <p:nvPr/>
        </p:nvSpPr>
        <p:spPr>
          <a:xfrm>
            <a:off x="10373193" y="1633928"/>
            <a:ext cx="1409076" cy="14240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a-IR" sz="5400" dirty="0">
                <a:solidFill>
                  <a:srgbClr val="FF0000"/>
                </a:solidFill>
              </a:rPr>
              <a:t>؟</a:t>
            </a:r>
            <a:endParaRPr lang="en-US" sz="5400" dirty="0">
              <a:solidFill>
                <a:srgbClr val="FF0000"/>
              </a:solidFill>
            </a:endParaRPr>
          </a:p>
        </p:txBody>
      </p:sp>
    </p:spTree>
    <p:extLst>
      <p:ext uri="{BB962C8B-B14F-4D97-AF65-F5344CB8AC3E}">
        <p14:creationId xmlns:p14="http://schemas.microsoft.com/office/powerpoint/2010/main" val="42445920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a:noAutofit/>
          </a:bodyPr>
          <a:lstStyle/>
          <a:p>
            <a:r>
              <a:rPr lang="fa-IR" sz="3200" b="1" dirty="0">
                <a:latin typeface="IRAN SansMobileNoEn" panose="020B0506030804020204" pitchFamily="34" charset="-78"/>
                <a:cs typeface="0 Nazanin" panose="00000400000000000000" pitchFamily="2" charset="-78"/>
              </a:rPr>
              <a:t>عقد قرارداد رسمی با شرکت تولید کننده ی محصول نهایی</a:t>
            </a:r>
            <a:endParaRPr lang="en-US" sz="3200" b="1" dirty="0">
              <a:latin typeface="IRAN SansMobileNoEn" panose="020B0506030804020204" pitchFamily="34" charset="-78"/>
              <a:cs typeface="0 Nazanin" panose="00000400000000000000" pitchFamily="2" charset="-78"/>
            </a:endParaRP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p:txBody>
          <a:bodyPr/>
          <a:lstStyle/>
          <a:p>
            <a:r>
              <a:rPr lang="en-US" dirty="0"/>
              <a:t>Annual revenue growth</a:t>
            </a:r>
          </a:p>
        </p:txBody>
      </p:sp>
    </p:spTree>
    <p:extLst>
      <p:ext uri="{BB962C8B-B14F-4D97-AF65-F5344CB8AC3E}">
        <p14:creationId xmlns:p14="http://schemas.microsoft.com/office/powerpoint/2010/main" val="376208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8C34-3903-B717-CFF5-D1282503B8C5}"/>
              </a:ext>
            </a:extLst>
          </p:cNvPr>
          <p:cNvSpPr>
            <a:spLocks noGrp="1"/>
          </p:cNvSpPr>
          <p:nvPr>
            <p:ph type="title"/>
          </p:nvPr>
        </p:nvSpPr>
        <p:spPr/>
        <p:txBody>
          <a:bodyPr>
            <a:normAutofit/>
          </a:bodyPr>
          <a:lstStyle/>
          <a:p>
            <a:pPr rtl="1"/>
            <a:r>
              <a:rPr lang="fa-IR" sz="3200" dirty="0">
                <a:latin typeface="IRAN SansMobileNoEn" panose="020B0506030804020204" pitchFamily="34" charset="-78"/>
                <a:cs typeface="0 Nazanin" panose="00000400000000000000" pitchFamily="2" charset="-78"/>
              </a:rPr>
              <a:t>ارزیابی سطوح بلوغ فناوری </a:t>
            </a:r>
            <a:r>
              <a:rPr lang="en-US" sz="2800" dirty="0">
                <a:latin typeface="Agency FB" panose="020B0503020202020204" pitchFamily="34" charset="0"/>
                <a:cs typeface="0 Koodak Bold" panose="00000700000000000000" pitchFamily="2" charset="-78"/>
              </a:rPr>
              <a:t>TRL</a:t>
            </a:r>
          </a:p>
        </p:txBody>
      </p:sp>
      <p:sp>
        <p:nvSpPr>
          <p:cNvPr id="3" name="Content Placeholder 2">
            <a:extLst>
              <a:ext uri="{FF2B5EF4-FFF2-40B4-BE49-F238E27FC236}">
                <a16:creationId xmlns:a16="http://schemas.microsoft.com/office/drawing/2014/main" id="{02F6C50D-6F9C-37C4-0320-2969C9C88395}"/>
              </a:ext>
            </a:extLst>
          </p:cNvPr>
          <p:cNvSpPr>
            <a:spLocks noGrp="1"/>
          </p:cNvSpPr>
          <p:nvPr>
            <p:ph idx="1"/>
          </p:nvPr>
        </p:nvSpPr>
        <p:spPr>
          <a:xfrm>
            <a:off x="1889760" y="2651760"/>
            <a:ext cx="8554212" cy="2697480"/>
          </a:xfrm>
        </p:spPr>
        <p:txBody>
          <a:bodyPr>
            <a:normAutofit/>
          </a:bodyPr>
          <a:lstStyle/>
          <a:p>
            <a:pPr algn="just" rtl="1"/>
            <a:r>
              <a:rPr lang="fa-IR" sz="1600" dirty="0">
                <a:latin typeface="Agency FB" panose="020B0503020202020204" pitchFamily="34" charset="0"/>
                <a:cs typeface="0 Nazanin" panose="00000400000000000000" pitchFamily="2" charset="-78"/>
              </a:rPr>
              <a:t>یکی از معیارهایی که جهت سنجش آمادگی و بلوغ فناوری­ها مورداستفاده قرارگرفته است سطوح آمادگی فناوری یا </a:t>
            </a:r>
            <a:r>
              <a:rPr lang="en-US" sz="1600" dirty="0">
                <a:latin typeface="Agency FB" panose="020B0503020202020204" pitchFamily="34" charset="0"/>
                <a:cs typeface="0 Nazanin" panose="00000400000000000000" pitchFamily="2" charset="-78"/>
              </a:rPr>
              <a:t>TRL (Technology Readiness Level) </a:t>
            </a:r>
            <a:r>
              <a:rPr lang="fa-IR" sz="1600" dirty="0">
                <a:latin typeface="Agency FB" panose="020B0503020202020204" pitchFamily="34" charset="0"/>
                <a:cs typeface="0 Nazanin" panose="00000400000000000000" pitchFamily="2" charset="-78"/>
              </a:rPr>
              <a:t>می‌باشد. </a:t>
            </a:r>
            <a:r>
              <a:rPr lang="en-US" sz="1600" dirty="0">
                <a:latin typeface="Agency FB" panose="020B0503020202020204" pitchFamily="34" charset="0"/>
                <a:cs typeface="0 Nazanin" panose="00000400000000000000" pitchFamily="2" charset="-78"/>
              </a:rPr>
              <a:t>TRL </a:t>
            </a:r>
            <a:r>
              <a:rPr lang="fa-IR" sz="1600" dirty="0">
                <a:latin typeface="Agency FB" panose="020B0503020202020204" pitchFamily="34" charset="0"/>
                <a:cs typeface="0 Nazanin" panose="00000400000000000000" pitchFamily="2" charset="-78"/>
              </a:rPr>
              <a:t>ابزاری تحليلي براي سنجش و ارزيابي سطح آمادگي و بلوغ فناوري و مقدار خطرپذيري ناشي از استفاده از یک فناوري در توسعه محصول است. هدف از این کار، کاهش ریسک پروژه‌های فناوری و تعدیل هزینه‌های ناشی از آزمون فناوری‌ها و پروژه‌های ارتقای فناوری است. سطوح آمادگی فناوری برای اولین بار،توسط آژانس ملی هوا فضای آمریکا (ناسا) در دهه 80 میلادی مطرح شد. با سپری شدن زمان، در سال ۱۹۹۵، منکینز مراحل این مدل را تا ۹ سطح توصیف کرد که در قالب مقاله‌ای با عنوان «سطوح آمادگی فناوری در ناسا» پیشنهاد استفاده از این سطوح را در صنایع و فناوری‌های مختلف مطرح نمود و پیرو آن سازمان حسابرسی ایالات‌متحده دستورالعمل استفاده از سطوح آمادگی فناوری را در صنایع و بخش خصوصی ابلاغ کرد.</a:t>
            </a:r>
            <a:endParaRPr lang="en-US" sz="1600" dirty="0">
              <a:latin typeface="Agency FB" panose="020B0503020202020204" pitchFamily="34" charset="0"/>
              <a:cs typeface="0 Nazanin" panose="00000400000000000000" pitchFamily="2" charset="-78"/>
            </a:endParaRPr>
          </a:p>
        </p:txBody>
      </p:sp>
      <p:sp>
        <p:nvSpPr>
          <p:cNvPr id="4" name="Footer Placeholder 3">
            <a:extLst>
              <a:ext uri="{FF2B5EF4-FFF2-40B4-BE49-F238E27FC236}">
                <a16:creationId xmlns:a16="http://schemas.microsoft.com/office/drawing/2014/main" id="{55A827C9-F7ED-FFF0-ED51-12E0A3F975AE}"/>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F18E3BF7-C5B8-65E3-2F95-768991F03A44}"/>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31817386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FDBF-FC69-7DFF-6B81-4E11E9AD8879}"/>
              </a:ext>
            </a:extLst>
          </p:cNvPr>
          <p:cNvSpPr>
            <a:spLocks noGrp="1"/>
          </p:cNvSpPr>
          <p:nvPr>
            <p:ph type="title"/>
          </p:nvPr>
        </p:nvSpPr>
        <p:spPr/>
        <p:txBody>
          <a:bodyPr>
            <a:normAutofit/>
          </a:bodyPr>
          <a:lstStyle/>
          <a:p>
            <a:r>
              <a:rPr lang="fa-IR" b="1" dirty="0">
                <a:cs typeface="0 Nazanin" panose="00000400000000000000" pitchFamily="2" charset="-78"/>
              </a:rPr>
              <a:t>عقد قرارداد</a:t>
            </a:r>
            <a:endParaRPr lang="en-US" b="1" dirty="0">
              <a:cs typeface="0 Nazanin" panose="00000400000000000000" pitchFamily="2" charset="-78"/>
            </a:endParaRPr>
          </a:p>
        </p:txBody>
      </p:sp>
      <p:sp>
        <p:nvSpPr>
          <p:cNvPr id="6" name="Rectangle 5">
            <a:extLst>
              <a:ext uri="{FF2B5EF4-FFF2-40B4-BE49-F238E27FC236}">
                <a16:creationId xmlns:a16="http://schemas.microsoft.com/office/drawing/2014/main" id="{952B4CCC-655B-B054-8312-C3115B99C87F}"/>
              </a:ext>
            </a:extLst>
          </p:cNvPr>
          <p:cNvSpPr/>
          <p:nvPr/>
        </p:nvSpPr>
        <p:spPr>
          <a:xfrm>
            <a:off x="10010692" y="2889504"/>
            <a:ext cx="709124" cy="155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4ED184C-27B9-7E3E-FAAC-FFDE450B379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741519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555832" y="2011680"/>
            <a:ext cx="3654712" cy="2843784"/>
          </a:xfrm>
        </p:spPr>
        <p:txBody>
          <a:bodyPr/>
          <a:lstStyle/>
          <a:p>
            <a:r>
              <a:rPr lang="en-US" b="1" dirty="0">
                <a:solidFill>
                  <a:srgbClr val="FF0000"/>
                </a:solidFill>
              </a:rPr>
              <a:t>Dr. Alireza Jafari</a:t>
            </a:r>
          </a:p>
          <a:p>
            <a:r>
              <a:rPr lang="en-US" b="1" dirty="0">
                <a:solidFill>
                  <a:srgbClr val="FF0000"/>
                </a:solidFill>
              </a:rPr>
              <a:t>Dr.alireza.jafariii@gmail.com</a:t>
            </a:r>
          </a:p>
        </p:txBody>
      </p:sp>
    </p:spTree>
    <p:extLst>
      <p:ext uri="{BB962C8B-B14F-4D97-AF65-F5344CB8AC3E}">
        <p14:creationId xmlns:p14="http://schemas.microsoft.com/office/powerpoint/2010/main" val="2790251853"/>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purl.org/dc/dcmityp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230e9df3-be65-4c73-a93b-d1236ebd677e"/>
    <ds:schemaRef ds:uri="http://schemas.microsoft.com/sharepoint/v3"/>
    <ds:schemaRef ds:uri="16c05727-aa75-4e4a-9b5f-8a80a1165891"/>
    <ds:schemaRef ds:uri="71af3243-3dd4-4a8d-8c0d-dd76da1f02a5"/>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{B1D057D1-F8DB-4BF7-988F-4595A7A14C2F}tf56410444_win32</Template>
  <TotalTime>1412</TotalTime>
  <Words>4642</Words>
  <Application>Microsoft Office PowerPoint</Application>
  <PresentationFormat>Widescreen</PresentationFormat>
  <Paragraphs>471</Paragraphs>
  <Slides>91</Slides>
  <Notes>7</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10" baseType="lpstr">
      <vt:lpstr>0 Nazanin</vt:lpstr>
      <vt:lpstr>Agency FB</vt:lpstr>
      <vt:lpstr>Arial</vt:lpstr>
      <vt:lpstr>Arial</vt:lpstr>
      <vt:lpstr>Arial Black</vt:lpstr>
      <vt:lpstr>B Nazanin</vt:lpstr>
      <vt:lpstr>Baskerville</vt:lpstr>
      <vt:lpstr>Baskerville Old Face</vt:lpstr>
      <vt:lpstr>Calibri</vt:lpstr>
      <vt:lpstr>Gill Sans Light</vt:lpstr>
      <vt:lpstr>Gill Sans Nova</vt:lpstr>
      <vt:lpstr>Gill Sans Nova Light</vt:lpstr>
      <vt:lpstr>IRAN SansMobileNoEn</vt:lpstr>
      <vt:lpstr>Lucida Sans Unicode</vt:lpstr>
      <vt:lpstr>Tahoma</vt:lpstr>
      <vt:lpstr>Times New Roman</vt:lpstr>
      <vt:lpstr>Wingdings</vt:lpstr>
      <vt:lpstr>Office Theme</vt:lpstr>
      <vt:lpstr>Acrobat Document</vt:lpstr>
      <vt:lpstr>بنام خدا</vt:lpstr>
      <vt:lpstr>طراحی یک پروپوزال فناورانه موفق همراه با مثال های تجاری سازی شده </vt:lpstr>
      <vt:lpstr>دکتر علیرضا جعفری دکتری پژوهشی فناوری های پزشکی عضو هیئت علمی پژوهشی دانشگاه علوم پزشکی گیلان ( ( H-index 10   معاون پژوهشی مرکز تحقیقات ارولوژی  ویزیتور علمی و همکار تحقیقاتی دانشگاه جورج واشینگتون و (ITR) ایلینویز شیکاگو  مدیر عامل شرکت نانو زیست اروانه طب تولید کننده ی نانو ساختارهای فلزی آنتی باکتریال و فرایند Coating  محصولات پزشکی واحد فناور پارک علم و فناوری استان گیلان  دارای مجوز تولید از سازمان نانو مقیاس  </vt:lpstr>
      <vt:lpstr>PowerPoint Presentation</vt:lpstr>
      <vt:lpstr>مقدمه و اهداف </vt:lpstr>
      <vt:lpstr>اهداف </vt:lpstr>
      <vt:lpstr>Facts &amp; Challenges</vt:lpstr>
      <vt:lpstr>کارآفرینی، فناوری و طرح فناوری </vt:lpstr>
      <vt:lpstr>ارزیابی سطوح بلوغ فناوری TRL</vt:lpstr>
      <vt:lpstr>TRL Levels</vt:lpstr>
      <vt:lpstr>TRL Levels</vt:lpstr>
      <vt:lpstr>TRL Levels</vt:lpstr>
      <vt:lpstr>TRL Levels</vt:lpstr>
      <vt:lpstr>انتخاب ایده فناورانه موفق</vt:lpstr>
      <vt:lpstr>Facts &amp; Challenges</vt:lpstr>
      <vt:lpstr>انتخاب ایده فناورانه موفق</vt:lpstr>
      <vt:lpstr>PowerPoint Presentation</vt:lpstr>
      <vt:lpstr>PowerPoint Presentation</vt:lpstr>
      <vt:lpstr>PowerPoint Presentation</vt:lpstr>
      <vt:lpstr>PowerPoint Presentation</vt:lpstr>
      <vt:lpstr>انتخاب ایده فناورانه </vt:lpstr>
      <vt:lpstr>ایده برای محصول فناورانه در حوزه ی پزشکی </vt:lpstr>
      <vt:lpstr>پروپوزال طرح فناوری</vt:lpstr>
      <vt:lpstr>پروپوزال طرح فناوری</vt:lpstr>
      <vt:lpstr>PowerPoint Presentation</vt:lpstr>
      <vt:lpstr>PowerPoint Presentation</vt:lpstr>
      <vt:lpstr>PowerPoint Presentation</vt:lpstr>
      <vt:lpstr>PowerPoint Presentation</vt:lpstr>
      <vt:lpstr>خلاصه طرح فناوری و ضرورت اجرا</vt:lpstr>
      <vt:lpstr>ضرورت بیان مسئله در پروپوزال طرح فناوری </vt:lpstr>
      <vt:lpstr> بیان مسئله در پروپوزال طرح فناوری  </vt:lpstr>
      <vt:lpstr>در نگارش یک بیان مسئله طرح فناوری موفق...</vt:lpstr>
      <vt:lpstr>در نگارش یک بیان مسئله طرح فناوری موفق...</vt:lpstr>
      <vt:lpstr>جستجو از بانک های اطلاعاتی برای نگارش بخش پیشینه تحقیق طرح فناوری </vt:lpstr>
      <vt:lpstr>Google Patent</vt:lpstr>
      <vt:lpstr>PowerPoint Presentation</vt:lpstr>
      <vt:lpstr>PowerPoint Presentation</vt:lpstr>
      <vt:lpstr>PowerPoint Presentation</vt:lpstr>
      <vt:lpstr>PowerPoint Presentation</vt:lpstr>
      <vt:lpstr>PATENTSCOPE  https://patentscope.wipo.int/search/en/search.jsf </vt:lpstr>
      <vt:lpstr>PowerPoint Presentation</vt:lpstr>
      <vt:lpstr>PowerPoint Presentation</vt:lpstr>
      <vt:lpstr>If there was a similar patent or product  Can we keep our project? </vt:lpstr>
      <vt:lpstr>اگر بر اساس عنوان سرچ کنید معمولا نتایجی فراهم نمی شود مگر عنوان کامل و دقیق را در فیلد وارد کنید </vt:lpstr>
      <vt:lpstr>بررسی متون </vt:lpstr>
      <vt:lpstr>PowerPoint Presentation</vt:lpstr>
      <vt:lpstr> قسمت سوم ـ اطلاعات مربوط به طرح </vt:lpstr>
      <vt:lpstr>مشخصات همکاران اصلی طرح</vt:lpstr>
      <vt:lpstr>روش اجرای طرح همراه با نقشه اجرایی </vt:lpstr>
      <vt:lpstr>PowerPoint Presentation</vt:lpstr>
      <vt:lpstr>از ایده فناورانه تا تجاری سازی</vt:lpstr>
      <vt:lpstr>PowerPoint Presentation</vt:lpstr>
      <vt:lpstr>PowerPoint Presentation</vt:lpstr>
      <vt:lpstr>PowerPoint Presentation</vt:lpstr>
      <vt:lpstr>از ایده فناورانه تا تجاری سازی موفق</vt:lpstr>
      <vt:lpstr>ثبت شرکت (با مسئولیت محدود یا سهامی خاص)</vt:lpstr>
      <vt:lpstr>https://irsherkat.ssaa.ir/Design/EstablishmentRequest/Index.aspx</vt:lpstr>
      <vt:lpstr>PowerPoint Presentation</vt:lpstr>
      <vt:lpstr>کاربرگ درخواست پذیرش و استقرار واحدهای فناوری در دوره رشد </vt:lpstr>
      <vt:lpstr>کاربرگ درخواست پذیرش و استقرار واحدهای فناوری در دوره رشد</vt:lpstr>
      <vt:lpstr>کاربرگ درخواست پذیرش و استقرار واحدهای فناوری در دوره رشد</vt:lpstr>
      <vt:lpstr>کاربرگ درخواست پذیرش و استقرار واحدهای فناوری در دوره رشد</vt:lpstr>
      <vt:lpstr>کاربرگ درخواست پذیرش و استقرار واحدهای فناوری در دوره رشد</vt:lpstr>
      <vt:lpstr>کاربرگ درخواست پذیرش و استقرار واحدهای فناوری در دوره رشد</vt:lpstr>
      <vt:lpstr>کاربرگ درخواست پذیرش و استقرار واحدهای فناوری در دوره رشد</vt:lpstr>
      <vt:lpstr>کاربرگ درخواست پذیرش و استقرار واحدهای فناوری در دوره رشد</vt:lpstr>
      <vt:lpstr>کاربرگ درخواست پذیرش و استقرار واحدهای فناوری در دوره رشد</vt:lpstr>
      <vt:lpstr>تکمیل اظهار نامه ثبت اختراع در اداره ی مالکیت معنوی</vt:lpstr>
      <vt:lpstr>https://iripo.ssaa.ir/</vt:lpstr>
      <vt:lpstr>عنوان اختراع</vt:lpstr>
      <vt:lpstr> زمينه فني اختراع </vt:lpstr>
      <vt:lpstr>  مشكل فني و بيان اهداف اختراع  </vt:lpstr>
      <vt:lpstr> شرح وضعيت دانش پيشين و سابقه پيشرفت هايي كه در ارتباط با اختراع ادعايي </vt:lpstr>
      <vt:lpstr>منابع اینترنتی برای جستجوی اختراعات پیشین ثبت شده و یا اظهارنامه های اختراع منتشر شده</vt:lpstr>
      <vt:lpstr> ارائه راه حل براي مشكل فني موجود همراه با شرح دقيق و کافی و یکپارچه اختراع </vt:lpstr>
      <vt:lpstr> توضيح اشكال، نقشه و نمودارها </vt:lpstr>
      <vt:lpstr> بيان واضح و دقيق مزاياي اختراع ادعايي نسبت به اختراعات پیشین </vt:lpstr>
      <vt:lpstr> خلاصه توصیف اختراع </vt:lpstr>
      <vt:lpstr>PowerPoint Presentation</vt:lpstr>
      <vt:lpstr>گواهی نامه ثبت اختراع</vt:lpstr>
      <vt:lpstr>اخذ مجوز از سازمان نانو مقیاس</vt:lpstr>
      <vt:lpstr>PowerPoint Presentation</vt:lpstr>
      <vt:lpstr>PowerPoint Presentation</vt:lpstr>
      <vt:lpstr>تشکیل پرونده در اداره کل تجهیزات پزشکی</vt:lpstr>
      <vt:lpstr>http://imed.ir/</vt:lpstr>
      <vt:lpstr>PowerPoint Presentation</vt:lpstr>
      <vt:lpstr>PowerPoint Presentation</vt:lpstr>
      <vt:lpstr>شتاب دهنده</vt:lpstr>
      <vt:lpstr>عقد قرارداد رسمی با شرکت تولید کننده ی محصول نهایی</vt:lpstr>
      <vt:lpstr>عقد قرارداد</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Alireza Jafari</dc:creator>
  <cp:lastModifiedBy>Abolhassanpour</cp:lastModifiedBy>
  <cp:revision>60</cp:revision>
  <dcterms:created xsi:type="dcterms:W3CDTF">2024-04-09T07:18:41Z</dcterms:created>
  <dcterms:modified xsi:type="dcterms:W3CDTF">2024-09-07T09:34:29Z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