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3" r:id="rId3"/>
    <p:sldId id="295" r:id="rId4"/>
    <p:sldId id="297" r:id="rId5"/>
    <p:sldId id="265" r:id="rId6"/>
    <p:sldId id="266" r:id="rId7"/>
    <p:sldId id="268" r:id="rId8"/>
    <p:sldId id="296" r:id="rId9"/>
    <p:sldId id="282" r:id="rId10"/>
    <p:sldId id="284" r:id="rId11"/>
    <p:sldId id="285" r:id="rId12"/>
    <p:sldId id="286" r:id="rId13"/>
    <p:sldId id="291" r:id="rId14"/>
    <p:sldId id="289" r:id="rId15"/>
    <p:sldId id="287" r:id="rId16"/>
    <p:sldId id="274" r:id="rId17"/>
    <p:sldId id="302" r:id="rId18"/>
    <p:sldId id="275" r:id="rId19"/>
    <p:sldId id="276" r:id="rId20"/>
    <p:sldId id="298" r:id="rId21"/>
    <p:sldId id="29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00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 snapToGrid="0"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225" cy="18002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45704-2209-41BF-AC97-411FD3B0D3DA}" type="doc">
      <dgm:prSet loTypeId="urn:microsoft.com/office/officeart/2005/8/layout/funnel1" loCatId="relationship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C7362516-57DB-4DE4-9EFD-ECD0A10B1312}">
      <dgm:prSet phldrT="[Text]"/>
      <dgm:spPr/>
      <dgm:t>
        <a:bodyPr/>
        <a:lstStyle/>
        <a:p>
          <a:r>
            <a:rPr lang="en-US" dirty="0">
              <a:cs typeface="B Zar" pitchFamily="2" charset="-78"/>
            </a:rPr>
            <a:t>Primary study</a:t>
          </a:r>
        </a:p>
      </dgm:t>
    </dgm:pt>
    <dgm:pt modelId="{CC4589BB-C3FC-4120-8E61-742C7524B5F1}" type="parTrans" cxnId="{FC502F51-39E2-4630-84B4-B19EAEFEF83E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52F3B6F5-CC1A-42D5-999C-1391E4F56AC4}" type="sibTrans" cxnId="{FC502F51-39E2-4630-84B4-B19EAEFEF83E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E7FF68DC-4A40-4ECC-BA49-1221330FBEEC}">
      <dgm:prSet phldrT="[Text]"/>
      <dgm:spPr/>
      <dgm:t>
        <a:bodyPr/>
        <a:lstStyle/>
        <a:p>
          <a:r>
            <a:rPr lang="en-US" dirty="0">
              <a:cs typeface="B Zar" pitchFamily="2" charset="-78"/>
            </a:rPr>
            <a:t>Primary study</a:t>
          </a:r>
        </a:p>
      </dgm:t>
    </dgm:pt>
    <dgm:pt modelId="{0C225D46-EAF3-4C71-8D2F-1E5E68327316}" type="parTrans" cxnId="{B326B670-A6D6-4F92-9B39-BA61AD1EC339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BD426309-2A13-402D-A095-EC0539CB499B}" type="sibTrans" cxnId="{B326B670-A6D6-4F92-9B39-BA61AD1EC339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17BDBAAF-64D2-4675-8347-84EC80BA06E9}">
      <dgm:prSet phldrT="[Text]"/>
      <dgm:spPr/>
      <dgm:t>
        <a:bodyPr/>
        <a:lstStyle/>
        <a:p>
          <a:r>
            <a:rPr lang="en-US" dirty="0">
              <a:cs typeface="B Zar" pitchFamily="2" charset="-78"/>
            </a:rPr>
            <a:t>Primary study</a:t>
          </a:r>
        </a:p>
      </dgm:t>
    </dgm:pt>
    <dgm:pt modelId="{1999E294-7AE1-43F3-BD6F-45BD06F40F9B}" type="parTrans" cxnId="{49495582-EE36-4F4E-9C68-8902CDCDCC0B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5151DCBE-AA7F-4162-901F-9A0574BBCFB5}" type="sibTrans" cxnId="{49495582-EE36-4F4E-9C68-8902CDCDCC0B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5572FC51-C749-483F-B0AC-85147438DD16}">
      <dgm:prSet phldrT="[Text]"/>
      <dgm:spPr/>
      <dgm:t>
        <a:bodyPr/>
        <a:lstStyle/>
        <a:p>
          <a:r>
            <a:rPr lang="en-US" dirty="0">
              <a:cs typeface="B Zar" pitchFamily="2" charset="-78"/>
            </a:rPr>
            <a:t>Secondary Study</a:t>
          </a:r>
        </a:p>
      </dgm:t>
    </dgm:pt>
    <dgm:pt modelId="{3FE8680A-FC14-433D-90DF-8D2086B9C901}" type="parTrans" cxnId="{79E86F5A-D6CD-412D-B579-CD6E69CF19F7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79923C0F-DE2C-4526-A8F1-D15AC4D8F44D}" type="sibTrans" cxnId="{79E86F5A-D6CD-412D-B579-CD6E69CF19F7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B64DF6E7-45EC-4BCB-9EDA-E30F364FE26F}">
      <dgm:prSet phldrT="[Text]"/>
      <dgm:spPr/>
      <dgm:t>
        <a:bodyPr/>
        <a:lstStyle/>
        <a:p>
          <a:endParaRPr lang="en-US" dirty="0">
            <a:cs typeface="B Zar" pitchFamily="2" charset="-78"/>
          </a:endParaRPr>
        </a:p>
      </dgm:t>
    </dgm:pt>
    <dgm:pt modelId="{CAC2B728-E5A2-4781-A1C0-1ACC3987FC23}" type="sibTrans" cxnId="{953AC9D5-98CE-48F1-A30B-8C3E91F787A1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B2F8FD29-C9A5-4C86-96C8-98FA826A2016}" type="parTrans" cxnId="{953AC9D5-98CE-48F1-A30B-8C3E91F787A1}">
      <dgm:prSet/>
      <dgm:spPr/>
      <dgm:t>
        <a:bodyPr/>
        <a:lstStyle/>
        <a:p>
          <a:endParaRPr lang="en-US">
            <a:cs typeface="B Zar" pitchFamily="2" charset="-78"/>
          </a:endParaRPr>
        </a:p>
      </dgm:t>
    </dgm:pt>
    <dgm:pt modelId="{72559F1D-1412-4754-8EC2-BD35661275E6}" type="pres">
      <dgm:prSet presAssocID="{DDB45704-2209-41BF-AC97-411FD3B0D3DA}" presName="Name0" presStyleCnt="0">
        <dgm:presLayoutVars>
          <dgm:chMax val="4"/>
          <dgm:resizeHandles val="exact"/>
        </dgm:presLayoutVars>
      </dgm:prSet>
      <dgm:spPr/>
    </dgm:pt>
    <dgm:pt modelId="{C6556630-2838-4ACF-80E7-7BDBE692B120}" type="pres">
      <dgm:prSet presAssocID="{DDB45704-2209-41BF-AC97-411FD3B0D3DA}" presName="ellipse" presStyleLbl="trBgShp" presStyleIdx="0" presStyleCnt="1"/>
      <dgm:spPr/>
    </dgm:pt>
    <dgm:pt modelId="{7312E61A-F409-4014-8E72-5C4A312DCFC9}" type="pres">
      <dgm:prSet presAssocID="{DDB45704-2209-41BF-AC97-411FD3B0D3DA}" presName="arrow1" presStyleLbl="fgShp" presStyleIdx="0" presStyleCnt="1"/>
      <dgm:spPr/>
    </dgm:pt>
    <dgm:pt modelId="{E9D15EEC-6568-46CF-A782-B46FD7D0E23D}" type="pres">
      <dgm:prSet presAssocID="{DDB45704-2209-41BF-AC97-411FD3B0D3DA}" presName="rectangle" presStyleLbl="revTx" presStyleIdx="0" presStyleCnt="1">
        <dgm:presLayoutVars>
          <dgm:bulletEnabled val="1"/>
        </dgm:presLayoutVars>
      </dgm:prSet>
      <dgm:spPr/>
    </dgm:pt>
    <dgm:pt modelId="{4AE543B5-0316-41D7-B20B-E5C371BA2EEB}" type="pres">
      <dgm:prSet presAssocID="{E7FF68DC-4A40-4ECC-BA49-1221330FBEEC}" presName="item1" presStyleLbl="node1" presStyleIdx="0" presStyleCnt="3">
        <dgm:presLayoutVars>
          <dgm:bulletEnabled val="1"/>
        </dgm:presLayoutVars>
      </dgm:prSet>
      <dgm:spPr/>
    </dgm:pt>
    <dgm:pt modelId="{2103B32C-2288-48D3-8A59-170CD9B486E5}" type="pres">
      <dgm:prSet presAssocID="{17BDBAAF-64D2-4675-8347-84EC80BA06E9}" presName="item2" presStyleLbl="node1" presStyleIdx="1" presStyleCnt="3">
        <dgm:presLayoutVars>
          <dgm:bulletEnabled val="1"/>
        </dgm:presLayoutVars>
      </dgm:prSet>
      <dgm:spPr/>
    </dgm:pt>
    <dgm:pt modelId="{6A3B95D4-6785-485B-A796-E4B197B56AA8}" type="pres">
      <dgm:prSet presAssocID="{5572FC51-C749-483F-B0AC-85147438DD16}" presName="item3" presStyleLbl="node1" presStyleIdx="2" presStyleCnt="3">
        <dgm:presLayoutVars>
          <dgm:bulletEnabled val="1"/>
        </dgm:presLayoutVars>
      </dgm:prSet>
      <dgm:spPr/>
    </dgm:pt>
    <dgm:pt modelId="{E6209A83-E0A4-4F1C-B850-DE3CCEA5261A}" type="pres">
      <dgm:prSet presAssocID="{DDB45704-2209-41BF-AC97-411FD3B0D3DA}" presName="funnel" presStyleLbl="trAlignAcc1" presStyleIdx="0" presStyleCnt="1" custLinFactNeighborX="583" custLinFactNeighborY="165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3B89853A-B479-4017-B29F-C726FE1CE1FA}" type="presOf" srcId="{DDB45704-2209-41BF-AC97-411FD3B0D3DA}" destId="{72559F1D-1412-4754-8EC2-BD35661275E6}" srcOrd="0" destOrd="0" presId="urn:microsoft.com/office/officeart/2005/8/layout/funnel1"/>
    <dgm:cxn modelId="{B326B670-A6D6-4F92-9B39-BA61AD1EC339}" srcId="{DDB45704-2209-41BF-AC97-411FD3B0D3DA}" destId="{E7FF68DC-4A40-4ECC-BA49-1221330FBEEC}" srcOrd="1" destOrd="0" parTransId="{0C225D46-EAF3-4C71-8D2F-1E5E68327316}" sibTransId="{BD426309-2A13-402D-A095-EC0539CB499B}"/>
    <dgm:cxn modelId="{FC502F51-39E2-4630-84B4-B19EAEFEF83E}" srcId="{DDB45704-2209-41BF-AC97-411FD3B0D3DA}" destId="{C7362516-57DB-4DE4-9EFD-ECD0A10B1312}" srcOrd="0" destOrd="0" parTransId="{CC4589BB-C3FC-4120-8E61-742C7524B5F1}" sibTransId="{52F3B6F5-CC1A-42D5-999C-1391E4F56AC4}"/>
    <dgm:cxn modelId="{23BF4371-AEA0-455C-B0F0-D9045F9145FC}" type="presOf" srcId="{17BDBAAF-64D2-4675-8347-84EC80BA06E9}" destId="{4AE543B5-0316-41D7-B20B-E5C371BA2EEB}" srcOrd="0" destOrd="0" presId="urn:microsoft.com/office/officeart/2005/8/layout/funnel1"/>
    <dgm:cxn modelId="{E7A58152-9439-416A-95BC-9C75AD6C308E}" type="presOf" srcId="{5572FC51-C749-483F-B0AC-85147438DD16}" destId="{E9D15EEC-6568-46CF-A782-B46FD7D0E23D}" srcOrd="0" destOrd="0" presId="urn:microsoft.com/office/officeart/2005/8/layout/funnel1"/>
    <dgm:cxn modelId="{79E86F5A-D6CD-412D-B579-CD6E69CF19F7}" srcId="{DDB45704-2209-41BF-AC97-411FD3B0D3DA}" destId="{5572FC51-C749-483F-B0AC-85147438DD16}" srcOrd="3" destOrd="0" parTransId="{3FE8680A-FC14-433D-90DF-8D2086B9C901}" sibTransId="{79923C0F-DE2C-4526-A8F1-D15AC4D8F44D}"/>
    <dgm:cxn modelId="{49495582-EE36-4F4E-9C68-8902CDCDCC0B}" srcId="{DDB45704-2209-41BF-AC97-411FD3B0D3DA}" destId="{17BDBAAF-64D2-4675-8347-84EC80BA06E9}" srcOrd="2" destOrd="0" parTransId="{1999E294-7AE1-43F3-BD6F-45BD06F40F9B}" sibTransId="{5151DCBE-AA7F-4162-901F-9A0574BBCFB5}"/>
    <dgm:cxn modelId="{3E0259B5-8D1D-4C03-8B16-9669F356FE24}" type="presOf" srcId="{C7362516-57DB-4DE4-9EFD-ECD0A10B1312}" destId="{6A3B95D4-6785-485B-A796-E4B197B56AA8}" srcOrd="0" destOrd="0" presId="urn:microsoft.com/office/officeart/2005/8/layout/funnel1"/>
    <dgm:cxn modelId="{953AC9D5-98CE-48F1-A30B-8C3E91F787A1}" srcId="{DDB45704-2209-41BF-AC97-411FD3B0D3DA}" destId="{B64DF6E7-45EC-4BCB-9EDA-E30F364FE26F}" srcOrd="4" destOrd="0" parTransId="{B2F8FD29-C9A5-4C86-96C8-98FA826A2016}" sibTransId="{CAC2B728-E5A2-4781-A1C0-1ACC3987FC23}"/>
    <dgm:cxn modelId="{3214BEDA-C378-4408-AA29-6215FD330739}" type="presOf" srcId="{E7FF68DC-4A40-4ECC-BA49-1221330FBEEC}" destId="{2103B32C-2288-48D3-8A59-170CD9B486E5}" srcOrd="0" destOrd="0" presId="urn:microsoft.com/office/officeart/2005/8/layout/funnel1"/>
    <dgm:cxn modelId="{7320AAAD-8C78-4BE6-BC3C-D03CEF376E72}" type="presParOf" srcId="{72559F1D-1412-4754-8EC2-BD35661275E6}" destId="{C6556630-2838-4ACF-80E7-7BDBE692B120}" srcOrd="0" destOrd="0" presId="urn:microsoft.com/office/officeart/2005/8/layout/funnel1"/>
    <dgm:cxn modelId="{71F40047-37B9-49C7-AC60-E73AF14FC14E}" type="presParOf" srcId="{72559F1D-1412-4754-8EC2-BD35661275E6}" destId="{7312E61A-F409-4014-8E72-5C4A312DCFC9}" srcOrd="1" destOrd="0" presId="urn:microsoft.com/office/officeart/2005/8/layout/funnel1"/>
    <dgm:cxn modelId="{250AAD1D-8CB6-45D2-AA0F-03238D8DC47C}" type="presParOf" srcId="{72559F1D-1412-4754-8EC2-BD35661275E6}" destId="{E9D15EEC-6568-46CF-A782-B46FD7D0E23D}" srcOrd="2" destOrd="0" presId="urn:microsoft.com/office/officeart/2005/8/layout/funnel1"/>
    <dgm:cxn modelId="{1458F240-2BB2-4D7B-A953-631007B3EDEE}" type="presParOf" srcId="{72559F1D-1412-4754-8EC2-BD35661275E6}" destId="{4AE543B5-0316-41D7-B20B-E5C371BA2EEB}" srcOrd="3" destOrd="0" presId="urn:microsoft.com/office/officeart/2005/8/layout/funnel1"/>
    <dgm:cxn modelId="{D207A5AF-5491-4483-8F58-A8C2EE07C4B5}" type="presParOf" srcId="{72559F1D-1412-4754-8EC2-BD35661275E6}" destId="{2103B32C-2288-48D3-8A59-170CD9B486E5}" srcOrd="4" destOrd="0" presId="urn:microsoft.com/office/officeart/2005/8/layout/funnel1"/>
    <dgm:cxn modelId="{31C8A17E-0D91-4113-9710-066397CD376B}" type="presParOf" srcId="{72559F1D-1412-4754-8EC2-BD35661275E6}" destId="{6A3B95D4-6785-485B-A796-E4B197B56AA8}" srcOrd="5" destOrd="0" presId="urn:microsoft.com/office/officeart/2005/8/layout/funnel1"/>
    <dgm:cxn modelId="{81D589B1-787D-48D1-9AF8-2437458A6590}" type="presParOf" srcId="{72559F1D-1412-4754-8EC2-BD35661275E6}" destId="{E6209A83-E0A4-4F1C-B850-DE3CCEA5261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56630-2838-4ACF-80E7-7BDBE692B120}">
      <dsp:nvSpPr>
        <dsp:cNvPr id="0" name=""/>
        <dsp:cNvSpPr/>
      </dsp:nvSpPr>
      <dsp:spPr>
        <a:xfrm>
          <a:off x="2107372" y="176450"/>
          <a:ext cx="3501866" cy="121615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2E61A-F409-4014-8E72-5C4A312DCFC9}">
      <dsp:nvSpPr>
        <dsp:cNvPr id="0" name=""/>
        <dsp:cNvSpPr/>
      </dsp:nvSpPr>
      <dsp:spPr>
        <a:xfrm>
          <a:off x="3524406" y="3154394"/>
          <a:ext cx="678656" cy="434340"/>
        </a:xfrm>
        <a:prstGeom prst="down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D15EEC-6568-46CF-A782-B46FD7D0E23D}">
      <dsp:nvSpPr>
        <dsp:cNvPr id="0" name=""/>
        <dsp:cNvSpPr/>
      </dsp:nvSpPr>
      <dsp:spPr>
        <a:xfrm>
          <a:off x="2234959" y="3501866"/>
          <a:ext cx="3257550" cy="814387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cs typeface="B Zar" pitchFamily="2" charset="-78"/>
            </a:rPr>
            <a:t>Secondary Study</a:t>
          </a:r>
        </a:p>
      </dsp:txBody>
      <dsp:txXfrm>
        <a:off x="2234959" y="3501866"/>
        <a:ext cx="3257550" cy="814387"/>
      </dsp:txXfrm>
    </dsp:sp>
    <dsp:sp modelId="{4AE543B5-0316-41D7-B20B-E5C371BA2EEB}">
      <dsp:nvSpPr>
        <dsp:cNvPr id="0" name=""/>
        <dsp:cNvSpPr/>
      </dsp:nvSpPr>
      <dsp:spPr>
        <a:xfrm>
          <a:off x="3380531" y="1486528"/>
          <a:ext cx="1221581" cy="12215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cs typeface="B Zar" pitchFamily="2" charset="-78"/>
            </a:rPr>
            <a:t>Primary study</a:t>
          </a:r>
        </a:p>
      </dsp:txBody>
      <dsp:txXfrm>
        <a:off x="3559427" y="1665424"/>
        <a:ext cx="863789" cy="863789"/>
      </dsp:txXfrm>
    </dsp:sp>
    <dsp:sp modelId="{2103B32C-2288-48D3-8A59-170CD9B486E5}">
      <dsp:nvSpPr>
        <dsp:cNvPr id="0" name=""/>
        <dsp:cNvSpPr/>
      </dsp:nvSpPr>
      <dsp:spPr>
        <a:xfrm>
          <a:off x="2506422" y="570071"/>
          <a:ext cx="1221581" cy="12215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cs typeface="B Zar" pitchFamily="2" charset="-78"/>
            </a:rPr>
            <a:t>Primary study</a:t>
          </a:r>
        </a:p>
      </dsp:txBody>
      <dsp:txXfrm>
        <a:off x="2685318" y="748967"/>
        <a:ext cx="863789" cy="863789"/>
      </dsp:txXfrm>
    </dsp:sp>
    <dsp:sp modelId="{6A3B95D4-6785-485B-A796-E4B197B56AA8}">
      <dsp:nvSpPr>
        <dsp:cNvPr id="0" name=""/>
        <dsp:cNvSpPr/>
      </dsp:nvSpPr>
      <dsp:spPr>
        <a:xfrm>
          <a:off x="3755150" y="274720"/>
          <a:ext cx="1221581" cy="12215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cs typeface="B Zar" pitchFamily="2" charset="-78"/>
            </a:rPr>
            <a:t>Primary study</a:t>
          </a:r>
        </a:p>
      </dsp:txBody>
      <dsp:txXfrm>
        <a:off x="3934046" y="453616"/>
        <a:ext cx="863789" cy="863789"/>
      </dsp:txXfrm>
    </dsp:sp>
    <dsp:sp modelId="{E6209A83-E0A4-4F1C-B850-DE3CCEA5261A}">
      <dsp:nvSpPr>
        <dsp:cNvPr id="0" name=""/>
        <dsp:cNvSpPr/>
      </dsp:nvSpPr>
      <dsp:spPr>
        <a:xfrm>
          <a:off x="1985654" y="77494"/>
          <a:ext cx="3800475" cy="3040380"/>
        </a:xfrm>
        <a:prstGeom prst="funnel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D7251-B6B4-4C2B-A7C6-4D6AAB0D8456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22A64-1ECA-4B40-8DF0-3492A86084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3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1C4D89-B477-40FB-AF8A-F98FCAE9341F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0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Information</a:t>
            </a:r>
            <a:r>
              <a:rPr lang="en-US" baseline="0" dirty="0"/>
              <a:t> Explosion:</a:t>
            </a:r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 the past half century we have witnessed exponential growth of scientific research and its application in industry as well as daily life. Medicine is not an exception.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2A64-1ECA-4B40-8DF0-3492A860843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7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dirty="0">
                <a:effectLst/>
              </a:rPr>
              <a:t>Practitioner</a:t>
            </a:r>
            <a:r>
              <a:rPr lang="fa-IR" dirty="0">
                <a:effectLst/>
              </a:rPr>
              <a:t>: شاغل مقام طبابت یا وکالت</a:t>
            </a:r>
          </a:p>
          <a:p>
            <a:pPr algn="r" rtl="1"/>
            <a:endParaRPr lang="en-US" dirty="0">
              <a:effectLst/>
            </a:endParaRPr>
          </a:p>
          <a:p>
            <a:pPr algn="r" rtl="1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2A64-1ECA-4B40-8DF0-3492A860843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58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3600" dirty="0"/>
              <a:t> Content expert reviews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Conflicting </a:t>
            </a:r>
            <a:r>
              <a:rPr lang="en-US" dirty="0"/>
              <a:t>recommendations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/>
              <a:t>Their advice frequently </a:t>
            </a:r>
            <a:r>
              <a:rPr lang="en-US" dirty="0">
                <a:solidFill>
                  <a:srgbClr val="FF0000"/>
                </a:solidFill>
              </a:rPr>
              <a:t>lags </a:t>
            </a:r>
            <a:r>
              <a:rPr lang="en-US" dirty="0"/>
              <a:t>behind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>
                <a:solidFill>
                  <a:srgbClr val="FF0000"/>
                </a:solidFill>
              </a:rPr>
              <a:t>Inconsistent</a:t>
            </a:r>
            <a:r>
              <a:rPr lang="en-US" dirty="0"/>
              <a:t> with the best available evidence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2A64-1ECA-4B40-8DF0-3492A860843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00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dirty="0">
                <a:solidFill>
                  <a:srgbClr val="08080C"/>
                </a:solidFill>
              </a:rPr>
              <a:t>All reviews</a:t>
            </a:r>
          </a:p>
          <a:p>
            <a:pPr algn="l"/>
            <a:r>
              <a:rPr lang="en-US" sz="1200" dirty="0">
                <a:solidFill>
                  <a:srgbClr val="08080C"/>
                </a:solidFill>
              </a:rPr>
              <a:t>(also called overviews)</a:t>
            </a:r>
          </a:p>
          <a:p>
            <a:pPr algn="l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2A64-1ECA-4B40-8DF0-3492A860843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88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sz="1200" dirty="0">
                <a:cs typeface="B Mitra" pitchFamily="2" charset="-78"/>
              </a:rPr>
              <a:t>مطالعات 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F22A64-1ECA-4B40-8DF0-3492A860843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00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2C54-19DA-4ED4-9701-F054B62B36AC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5F6D6-EA32-40FB-9F9E-E50EDCEFF012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371BB-0B6F-4EE2-B54F-A9EE1E14D2E9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2AD32-B866-4363-AFDA-BEF561FE7FD6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F0E32-AD9C-478B-9F77-3F6DA1D79D73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59D5-5317-465F-8149-DDE61618ADD4}" type="datetime1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A7486-E7BE-416B-A95A-C33A2EA41FCC}" type="datetime1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53D9C-517D-41CD-8A80-A1F24194C2D6}" type="datetime1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2C04-1905-4735-9535-881756A97BBD}" type="datetime1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72098-AE17-49FE-A93D-44C9E6265C4F}" type="datetime1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7F168-FD3B-46F3-B545-A24D8AFD17F9}" type="datetime1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E7022-49D3-49DF-8B97-A7285F2D1703}" type="datetime1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5FDFC-386B-49B1-AFF8-A6BB18C8B0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626729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/>
              <a:t>Introduction to </a:t>
            </a:r>
            <a:br>
              <a:rPr lang="en-US" sz="4800" b="1" dirty="0"/>
            </a:br>
            <a:r>
              <a:rPr lang="en-US" sz="4800" b="1" dirty="0"/>
              <a:t>Systematic Review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70071"/>
            <a:ext cx="6400800" cy="138793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Soheil Hassanipour</a:t>
            </a:r>
          </a:p>
          <a:p>
            <a:r>
              <a:rPr lang="en-US" sz="2000" i="1" dirty="0">
                <a:solidFill>
                  <a:schemeClr val="bg1"/>
                </a:solidFill>
              </a:rPr>
              <a:t>PhD in Epidemiology</a:t>
            </a:r>
          </a:p>
          <a:p>
            <a:r>
              <a:rPr lang="en-US" sz="2000" i="1">
                <a:solidFill>
                  <a:schemeClr val="bg1"/>
                </a:solidFill>
              </a:rPr>
              <a:t>Guilan </a:t>
            </a:r>
            <a:r>
              <a:rPr lang="en-US" sz="2000" i="1" dirty="0">
                <a:solidFill>
                  <a:schemeClr val="bg1"/>
                </a:solidFill>
              </a:rPr>
              <a:t>University of Medical Sciences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Review articles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81200"/>
            <a:ext cx="8670471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dirty="0"/>
              <a:t>Some reviews are usually based on </a:t>
            </a:r>
            <a:r>
              <a:rPr lang="en-US" dirty="0">
                <a:solidFill>
                  <a:srgbClr val="FF0000"/>
                </a:solidFill>
              </a:rPr>
              <a:t>narrative or commentary</a:t>
            </a:r>
            <a:r>
              <a:rPr lang="en-US" dirty="0"/>
              <a:t> and are produced by a </a:t>
            </a:r>
          </a:p>
          <a:p>
            <a:pPr algn="ctr" eaLnBrk="1" hangingPunct="1">
              <a:buFontTx/>
              <a:buNone/>
            </a:pPr>
            <a:endParaRPr lang="en-US" b="1" dirty="0"/>
          </a:p>
          <a:p>
            <a:pPr algn="ctr" eaLnBrk="1" hangingPunct="1">
              <a:buFontTx/>
              <a:buNone/>
            </a:pPr>
            <a:r>
              <a:rPr lang="en-US" b="1" dirty="0"/>
              <a:t>‘content expert’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Review articles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b="1" dirty="0"/>
              <a:t>What’s the problem with “</a:t>
            </a:r>
            <a:r>
              <a:rPr lang="en-US" b="1" dirty="0">
                <a:solidFill>
                  <a:srgbClr val="FF0000"/>
                </a:solidFill>
              </a:rPr>
              <a:t>Expert Opinion</a:t>
            </a:r>
            <a:r>
              <a:rPr lang="en-US" b="1" dirty="0"/>
              <a:t>”?</a:t>
            </a: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Unfortunately, expert reviewers often :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/>
              <a:t>Make </a:t>
            </a:r>
            <a:r>
              <a:rPr lang="en-US" dirty="0">
                <a:solidFill>
                  <a:srgbClr val="FF0000"/>
                </a:solidFill>
              </a:rPr>
              <a:t>conflicting recommendations 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Inconsistent</a:t>
            </a:r>
            <a:r>
              <a:rPr lang="en-US" dirty="0"/>
              <a:t> with the best available evidence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  <a:cs typeface="Times New Roman" pitchFamily="18" charset="0"/>
              </a:rPr>
              <a:t>Narrative reviews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>
                <a:solidFill>
                  <a:srgbClr val="FF0000"/>
                </a:solidFill>
              </a:rPr>
              <a:t>Subjective</a:t>
            </a:r>
            <a:r>
              <a:rPr lang="en-US" dirty="0"/>
              <a:t>: prone to bias and error.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>
                <a:solidFill>
                  <a:srgbClr val="FF0000"/>
                </a:solidFill>
              </a:rPr>
              <a:t>Selective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inclusion (or exclusion) of  studies that support the author’s view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/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Usually </a:t>
            </a:r>
            <a:r>
              <a:rPr lang="en-US" dirty="0">
                <a:solidFill>
                  <a:srgbClr val="FF0000"/>
                </a:solidFill>
              </a:rPr>
              <a:t>not quantitative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38" y="151606"/>
            <a:ext cx="7410899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>
                <a:solidFill>
                  <a:srgbClr val="C00000"/>
                </a:solidFill>
              </a:rPr>
              <a:t>Rationale for systematic reviews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261256" y="1518557"/>
            <a:ext cx="8735787" cy="455567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We need </a:t>
            </a:r>
            <a:r>
              <a:rPr lang="en-US" dirty="0">
                <a:solidFill>
                  <a:srgbClr val="FF0000"/>
                </a:solidFill>
              </a:rPr>
              <a:t>reliable information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There is </a:t>
            </a:r>
            <a:r>
              <a:rPr lang="en-US" dirty="0">
                <a:solidFill>
                  <a:srgbClr val="FF0000"/>
                </a:solidFill>
              </a:rPr>
              <a:t>too much information around 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We need </a:t>
            </a:r>
            <a:r>
              <a:rPr lang="en-US" dirty="0">
                <a:solidFill>
                  <a:srgbClr val="FF0000"/>
                </a:solidFill>
              </a:rPr>
              <a:t>reviews of existing information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Reviews </a:t>
            </a:r>
            <a:r>
              <a:rPr lang="en-US" dirty="0">
                <a:solidFill>
                  <a:srgbClr val="FF0000"/>
                </a:solidFill>
              </a:rPr>
              <a:t>can be unscientific and biased </a:t>
            </a:r>
            <a:r>
              <a:rPr lang="en-US" dirty="0"/>
              <a:t>in the way they collect, appraise and summarize information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971550" y="549275"/>
            <a:ext cx="7704138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603509" y="0"/>
            <a:ext cx="7034212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zh-CN" sz="4000" b="1" dirty="0">
                <a:solidFill>
                  <a:srgbClr val="C00000"/>
                </a:solidFill>
                <a:ea typeface="SimSun" pitchFamily="2" charset="-122"/>
              </a:rPr>
              <a:t>Systematic review vs. Traditional review</a:t>
            </a:r>
            <a:endParaRPr lang="en-US" altLang="zh-CN" sz="4000" b="1" dirty="0">
              <a:solidFill>
                <a:srgbClr val="C00000"/>
              </a:solidFill>
              <a:ea typeface="SimSun" pitchFamily="2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31769"/>
              </p:ext>
            </p:extLst>
          </p:nvPr>
        </p:nvGraphicFramePr>
        <p:xfrm>
          <a:off x="277585" y="1796143"/>
          <a:ext cx="865414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29247" imgH="1663329" progId="Word.Document.8">
                  <p:embed/>
                </p:oleObj>
              </mc:Choice>
              <mc:Fallback>
                <p:oleObj name="Document" r:id="rId2" imgW="5429247" imgH="16633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 r="22134"/>
                      <a:stretch>
                        <a:fillRect/>
                      </a:stretch>
                    </p:blipFill>
                    <p:spPr bwMode="auto">
                      <a:xfrm>
                        <a:off x="277585" y="1796143"/>
                        <a:ext cx="8654143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5303" y="83253"/>
            <a:ext cx="6337005" cy="1143000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C00000"/>
                </a:solidFill>
              </a:rPr>
              <a:t>Types of review articles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2286000" y="2209800"/>
            <a:ext cx="4419600" cy="42672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dirty="0">
              <a:solidFill>
                <a:srgbClr val="08080C"/>
              </a:solidFill>
            </a:endParaRPr>
          </a:p>
          <a:p>
            <a:pPr algn="ctr"/>
            <a:endParaRPr lang="en-US" sz="2800" dirty="0">
              <a:solidFill>
                <a:srgbClr val="08080C"/>
              </a:solidFill>
            </a:endParaRPr>
          </a:p>
          <a:p>
            <a:pPr algn="ctr"/>
            <a:endParaRPr lang="en-US" sz="2800" dirty="0">
              <a:solidFill>
                <a:srgbClr val="08080C"/>
              </a:solidFill>
            </a:endParaRPr>
          </a:p>
          <a:p>
            <a:pPr algn="ctr"/>
            <a:r>
              <a:rPr lang="en-US" sz="2800" dirty="0">
                <a:solidFill>
                  <a:srgbClr val="08080C"/>
                </a:solidFill>
              </a:rPr>
              <a:t>All reviews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505200" y="2438400"/>
            <a:ext cx="1905000" cy="18288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08080C"/>
              </a:solidFill>
            </a:endParaRPr>
          </a:p>
          <a:p>
            <a:pPr algn="ctr"/>
            <a:r>
              <a:rPr lang="en-US" sz="1800">
                <a:solidFill>
                  <a:srgbClr val="FFFF00"/>
                </a:solidFill>
              </a:rPr>
              <a:t>Systematic </a:t>
            </a:r>
          </a:p>
          <a:p>
            <a:pPr algn="ctr"/>
            <a:r>
              <a:rPr lang="en-US" sz="1800">
                <a:solidFill>
                  <a:srgbClr val="FFFF00"/>
                </a:solidFill>
              </a:rPr>
              <a:t>reviews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59224" y="152400"/>
            <a:ext cx="6443330" cy="1143000"/>
          </a:xfrm>
        </p:spPr>
        <p:txBody>
          <a:bodyPr>
            <a:normAutofit/>
          </a:bodyPr>
          <a:lstStyle/>
          <a:p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اهميت روزافزون مرور سيستماتيک</a:t>
            </a:r>
            <a:endParaRPr lang="en-US" sz="3600" b="1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79614" y="1665765"/>
            <a:ext cx="8507186" cy="4525963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بمباران اطلاعات</a:t>
            </a:r>
            <a:r>
              <a:rPr lang="fa-IR" sz="2400" dirty="0">
                <a:cs typeface="B Mitra" pitchFamily="2" charset="-78"/>
              </a:rPr>
              <a:t>: میزان مقالات تولید شده در هر روز، فزونی یافته و مطالعه مستندات حتی در یک رشته تخصصی کوچک نیز ممکن نیست.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500" dirty="0">
              <a:cs typeface="B Mitr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مطالعات ضعيف (سوگيري، حجم نمونه کم و ....): </a:t>
            </a:r>
            <a:r>
              <a:rPr lang="fa-IR" sz="2400" dirty="0">
                <a:cs typeface="B Mitra" pitchFamily="2" charset="-78"/>
              </a:rPr>
              <a:t>در بین مطالعات خوب و ارزشمند فراوان دیده می­شود. لذا مطالعات باید از نظر کیفیت بررسی شده و بعد به نتایج آنها توجه گردد.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500" dirty="0">
              <a:cs typeface="B Mitr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تناقضات موجود در نتايج مطالعات: </a:t>
            </a:r>
            <a:r>
              <a:rPr lang="fa-IR" sz="2400" dirty="0">
                <a:cs typeface="B Mitra" pitchFamily="2" charset="-78"/>
              </a:rPr>
              <a:t>می­تواند برای خوانندگان دردسرساز باشد.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500" dirty="0">
              <a:cs typeface="B Mitr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از دست دادن زمان برای مطالعه مستندات: </a:t>
            </a:r>
            <a:r>
              <a:rPr lang="fa-IR" sz="2400" dirty="0">
                <a:cs typeface="B Mitra" pitchFamily="2" charset="-78"/>
              </a:rPr>
              <a:t>در صورتی که همه بخواهند به صورت مستقل همه منابع را جستجو نموده و تحلیل نمایند.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59224" y="152400"/>
            <a:ext cx="6443330" cy="1143000"/>
          </a:xfrm>
        </p:spPr>
        <p:txBody>
          <a:bodyPr>
            <a:normAutofit/>
          </a:bodyPr>
          <a:lstStyle/>
          <a:p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اهميت روزافزون مرور سيستماتيک</a:t>
            </a:r>
            <a:endParaRPr lang="en-US" sz="3600" b="1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65765"/>
            <a:ext cx="8229600" cy="452596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پیشگیری از مطالعات تکراري و غيرضروری: </a:t>
            </a:r>
            <a:r>
              <a:rPr lang="fa-IR" sz="2400" dirty="0">
                <a:cs typeface="B Mitra" pitchFamily="2" charset="-78"/>
              </a:rPr>
              <a:t>تنها زمانی ممکن خواهد بود که بتوانیم به صورت هدفمند مستندات را مرور نموده و بر اساس نیازهای واقعی تحقیقات بعدی را شکل دهیم.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500" dirty="0">
              <a:cs typeface="B Mitr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endParaRPr lang="en-US" sz="500" dirty="0">
              <a:cs typeface="B Mitra" pitchFamily="2" charset="-78"/>
            </a:endParaRPr>
          </a:p>
          <a:p>
            <a:pPr algn="r" rtl="1">
              <a:lnSpc>
                <a:spcPct val="150000"/>
              </a:lnSpc>
              <a:buFont typeface="Wingdings" pitchFamily="2" charset="2"/>
              <a:buChar char="q"/>
            </a:pPr>
            <a:r>
              <a:rPr lang="fa-IR" sz="2400" b="1" dirty="0">
                <a:solidFill>
                  <a:srgbClr val="FF0000"/>
                </a:solidFill>
                <a:cs typeface="B Mitra" pitchFamily="2" charset="-78"/>
              </a:rPr>
              <a:t>شناسايي نيازهاي پژوهشي</a:t>
            </a:r>
            <a:r>
              <a:rPr lang="fa-IR" sz="2400" dirty="0">
                <a:solidFill>
                  <a:srgbClr val="FF0000"/>
                </a:solidFill>
                <a:cs typeface="B Mitra" pitchFamily="2" charset="-78"/>
              </a:rPr>
              <a:t>: </a:t>
            </a:r>
            <a:r>
              <a:rPr lang="fa-IR" sz="2400" dirty="0">
                <a:cs typeface="B Mitra" pitchFamily="2" charset="-78"/>
              </a:rPr>
              <a:t>یعنی با مرور مستندات می­توان خلأ های علمی را شناسایی نموده و منابع مالی و انسانی را به سمت پاسخ به سؤالات جدی و اصلی سوق داد.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007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68313"/>
            <a:ext cx="760228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C00000"/>
                </a:solidFill>
                <a:cs typeface="B Zar" pitchFamily="2" charset="-78"/>
              </a:rPr>
              <a:t>Main Steps in a Systematic Review; Cochrane Handbook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830387"/>
            <a:ext cx="8229600" cy="4525963"/>
          </a:xfrm>
        </p:spPr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تعريف دقيق موضوع و سؤال پژوهش</a:t>
            </a:r>
            <a:endParaRPr lang="en-US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انتخاب اوليه مقالات در قالب يك جستجوی ساختاريافته </a:t>
            </a:r>
            <a:endParaRPr lang="en-US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بررسي اعتبار علمي مقالات و منابع</a:t>
            </a:r>
            <a:endParaRPr lang="en-US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استخراج اطلاعات</a:t>
            </a:r>
            <a:endParaRPr lang="en-US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تحليل آماري و ارائه نتایج</a:t>
            </a:r>
            <a:endParaRPr lang="en-US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تفسير و بحث در مورد نتايج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b="1" dirty="0">
                <a:solidFill>
                  <a:srgbClr val="C00000"/>
                </a:solidFill>
                <a:cs typeface="B Titr" pitchFamily="2" charset="-78"/>
              </a:rPr>
              <a:t>متاآنالیز چیست؟</a:t>
            </a:r>
            <a:endParaRPr lang="en-US" sz="3600" b="1" dirty="0">
              <a:solidFill>
                <a:srgbClr val="C00000"/>
              </a:solidFill>
              <a:cs typeface="B Titr" pitchFamily="2" charset="-78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95943" y="1600200"/>
            <a:ext cx="8703128" cy="4525963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dirty="0">
                <a:solidFill>
                  <a:srgbClr val="FF0000"/>
                </a:solidFill>
                <a:cs typeface="B Mitra" pitchFamily="2" charset="-78"/>
              </a:rPr>
              <a:t>روش هاي آماري </a:t>
            </a:r>
            <a:r>
              <a:rPr lang="fa-IR" dirty="0">
                <a:cs typeface="B Mitra" pitchFamily="2" charset="-78"/>
              </a:rPr>
              <a:t>است كه به کمک آنها سعي مي شود تا اطلاعات بدست آمده در مرور ساختاريافته </a:t>
            </a:r>
            <a:r>
              <a:rPr lang="fa-IR" dirty="0">
                <a:solidFill>
                  <a:srgbClr val="FF0000"/>
                </a:solidFill>
                <a:cs typeface="B Mitra" pitchFamily="2" charset="-78"/>
              </a:rPr>
              <a:t>تركيب و نتيجه گيري مبتني بر مستندات ارايه شود</a:t>
            </a:r>
            <a:r>
              <a:rPr lang="fa-IR" dirty="0">
                <a:cs typeface="B Mitra" pitchFamily="2" charset="-78"/>
              </a:rPr>
              <a:t>. </a:t>
            </a:r>
          </a:p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به عبارتی این روش ها ابزار مناسبی هستند تا:</a:t>
            </a:r>
          </a:p>
          <a:p>
            <a:pPr marL="400050" lvl="1" indent="0" algn="r" rtl="1">
              <a:buNone/>
            </a:pPr>
            <a:r>
              <a:rPr lang="fa-IR" sz="3200" dirty="0">
                <a:solidFill>
                  <a:srgbClr val="FF0000"/>
                </a:solidFill>
                <a:cs typeface="B Mitra" pitchFamily="2" charset="-78"/>
              </a:rPr>
              <a:t>یافته­های مطالعات مختلف با یکدیگر ترکیب</a:t>
            </a:r>
            <a:r>
              <a:rPr lang="fa-IR" sz="3200" dirty="0">
                <a:cs typeface="B Mitra" pitchFamily="2" charset="-78"/>
              </a:rPr>
              <a:t> و </a:t>
            </a:r>
          </a:p>
          <a:p>
            <a:pPr marL="400050" lvl="1" indent="0" algn="r" rtl="1">
              <a:buNone/>
            </a:pPr>
            <a:r>
              <a:rPr lang="fa-IR" sz="3200" dirty="0">
                <a:solidFill>
                  <a:srgbClr val="FF0000"/>
                </a:solidFill>
                <a:cs typeface="B Mitra" pitchFamily="2" charset="-78"/>
              </a:rPr>
              <a:t>به صورت آماری جمع­بندی شوند.</a:t>
            </a:r>
            <a:endParaRPr lang="en-US" sz="3200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endParaRPr lang="en-US" dirty="0">
              <a:cs typeface="B Mitr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fa-IR" dirty="0">
                <a:cs typeface="B Mitra" pitchFamily="2" charset="-78"/>
              </a:rPr>
              <a:t>آیا تمامی مرورهای منظم به متاآنالیز منجر می گردند؟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44626" y="285750"/>
            <a:ext cx="7124700" cy="923925"/>
          </a:xfrm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C00000"/>
                </a:solidFill>
                <a:ea typeface="Trebuchet MS" pitchFamily="34" charset="0"/>
                <a:cs typeface="Trebuchet MS" pitchFamily="34" charset="0"/>
              </a:rPr>
              <a:t>What is a systematic review?</a:t>
            </a:r>
            <a:endParaRPr lang="en-US" dirty="0">
              <a:solidFill>
                <a:srgbClr val="C00000"/>
              </a:solidFill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581891" y="1696317"/>
            <a:ext cx="7854227" cy="457358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 A </a:t>
            </a:r>
            <a:r>
              <a:rPr lang="en-US" b="1" dirty="0"/>
              <a:t>systematic review</a:t>
            </a:r>
            <a:r>
              <a:rPr lang="en-US" dirty="0"/>
              <a:t> is a </a:t>
            </a:r>
            <a:r>
              <a:rPr lang="en-US" dirty="0">
                <a:solidFill>
                  <a:srgbClr val="FF0000"/>
                </a:solidFill>
              </a:rPr>
              <a:t>literature review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focused on </a:t>
            </a:r>
            <a:r>
              <a:rPr lang="en-US" b="1" dirty="0"/>
              <a:t>a research question </a:t>
            </a:r>
            <a:r>
              <a:rPr lang="en-US" dirty="0"/>
              <a:t>that tries to </a:t>
            </a:r>
          </a:p>
          <a:p>
            <a:pPr lvl="2" indent="-342900" algn="just">
              <a:buFont typeface="Wingdings" pitchFamily="2" charset="2"/>
              <a:buChar char="ü"/>
            </a:pPr>
            <a:r>
              <a:rPr lang="en-US" sz="2800" dirty="0"/>
              <a:t>identify, </a:t>
            </a:r>
          </a:p>
          <a:p>
            <a:pPr lvl="2" indent="-342900" algn="just">
              <a:buFont typeface="Wingdings" pitchFamily="2" charset="2"/>
              <a:buChar char="ü"/>
            </a:pPr>
            <a:r>
              <a:rPr lang="en-US" sz="2800" dirty="0"/>
              <a:t>appraise, </a:t>
            </a:r>
          </a:p>
          <a:p>
            <a:pPr lvl="2" indent="-342900" algn="just">
              <a:buFont typeface="Wingdings" pitchFamily="2" charset="2"/>
              <a:buChar char="ü"/>
            </a:pPr>
            <a:r>
              <a:rPr lang="en-US" sz="2800" dirty="0"/>
              <a:t>select </a:t>
            </a:r>
          </a:p>
          <a:p>
            <a:pPr lvl="2" indent="-342900" algn="just">
              <a:buFont typeface="Wingdings" pitchFamily="2" charset="2"/>
              <a:buChar char="ü"/>
            </a:pPr>
            <a:r>
              <a:rPr lang="en-US" sz="2800" dirty="0"/>
              <a:t>and synthesize </a:t>
            </a:r>
          </a:p>
          <a:p>
            <a:pPr marL="400050" lvl="1" indent="0" algn="just">
              <a:buNone/>
            </a:pPr>
            <a:r>
              <a:rPr lang="en-US" dirty="0"/>
              <a:t>all high quality </a:t>
            </a:r>
            <a:r>
              <a:rPr lang="en-US" dirty="0">
                <a:solidFill>
                  <a:srgbClr val="FF0000"/>
                </a:solidFill>
              </a:rPr>
              <a:t>research evidence </a:t>
            </a:r>
            <a:r>
              <a:rPr lang="en-US" dirty="0"/>
              <a:t>relevant to that question.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614" y="89710"/>
            <a:ext cx="7911766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>
                <a:solidFill>
                  <a:srgbClr val="C00000"/>
                </a:solidFill>
              </a:rPr>
              <a:t>Systematic Review VS. 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dirty="0">
                <a:solidFill>
                  <a:srgbClr val="C00000"/>
                </a:solidFill>
              </a:rPr>
              <a:t>Meta analysis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2286000" y="2209800"/>
            <a:ext cx="4419600" cy="4267200"/>
          </a:xfrm>
          <a:prstGeom prst="ellipse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800" dirty="0">
              <a:solidFill>
                <a:srgbClr val="08080C"/>
              </a:solidFill>
            </a:endParaRPr>
          </a:p>
          <a:p>
            <a:pPr algn="ctr"/>
            <a:endParaRPr lang="en-US" sz="2800" dirty="0">
              <a:solidFill>
                <a:srgbClr val="08080C"/>
              </a:solidFill>
            </a:endParaRPr>
          </a:p>
          <a:p>
            <a:pPr algn="ctr"/>
            <a:endParaRPr lang="en-US" sz="2800" dirty="0">
              <a:solidFill>
                <a:srgbClr val="08080C"/>
              </a:solidFill>
            </a:endParaRPr>
          </a:p>
          <a:p>
            <a:pPr algn="ctr"/>
            <a:r>
              <a:rPr lang="en-US" sz="2800" dirty="0">
                <a:solidFill>
                  <a:srgbClr val="08080C"/>
                </a:solidFill>
              </a:rPr>
              <a:t>All reviews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505200" y="2438400"/>
            <a:ext cx="1905000" cy="18288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08080C"/>
              </a:solidFill>
            </a:endParaRPr>
          </a:p>
          <a:p>
            <a:pPr algn="ctr"/>
            <a:r>
              <a:rPr lang="en-US" sz="1800">
                <a:solidFill>
                  <a:srgbClr val="FFFF00"/>
                </a:solidFill>
              </a:rPr>
              <a:t>Systematic </a:t>
            </a:r>
          </a:p>
          <a:p>
            <a:pPr algn="ctr"/>
            <a:r>
              <a:rPr lang="en-US" sz="1800">
                <a:solidFill>
                  <a:srgbClr val="FFFF00"/>
                </a:solidFill>
              </a:rPr>
              <a:t>reviews</a:t>
            </a:r>
          </a:p>
        </p:txBody>
      </p:sp>
      <p:sp>
        <p:nvSpPr>
          <p:cNvPr id="28677" name="Oval 6"/>
          <p:cNvSpPr>
            <a:spLocks noChangeArrowheads="1"/>
          </p:cNvSpPr>
          <p:nvPr/>
        </p:nvSpPr>
        <p:spPr bwMode="auto">
          <a:xfrm>
            <a:off x="4457700" y="2514600"/>
            <a:ext cx="838200" cy="7620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8"/>
          <p:cNvSpPr>
            <a:spLocks noChangeShapeType="1"/>
          </p:cNvSpPr>
          <p:nvPr/>
        </p:nvSpPr>
        <p:spPr bwMode="auto">
          <a:xfrm flipH="1" flipV="1">
            <a:off x="1905000" y="2514600"/>
            <a:ext cx="3048000" cy="2286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16391" name="Text Box 9"/>
          <p:cNvSpPr txBox="1">
            <a:spLocks noChangeArrowheads="1"/>
          </p:cNvSpPr>
          <p:nvPr/>
        </p:nvSpPr>
        <p:spPr bwMode="auto">
          <a:xfrm>
            <a:off x="391635" y="2300175"/>
            <a:ext cx="15442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Meta-analyses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3889E-18 -1.7341E-6 L 0.03333 -0.0111 " pathEditMode="relative" ptsTypes="AA">
                                      <p:cBhvr>
                                        <p:cTn id="6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850604" y="1938669"/>
            <a:ext cx="7123814" cy="2976231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question?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/>
              <a:t>Next lecture </a:t>
            </a:r>
            <a:r>
              <a:rPr lang="en-US" sz="3200" dirty="0">
                <a:sym typeface="Wingdings" pitchFamily="2" charset="2"/>
              </a:rPr>
              <a:t> Formulating research question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en-US" b="1" dirty="0">
                <a:solidFill>
                  <a:srgbClr val="C00000"/>
                </a:solidFill>
                <a:cs typeface="B Zar" pitchFamily="2" charset="-78"/>
              </a:rPr>
              <a:t>SECONDARY STUDIES</a:t>
            </a:r>
            <a:endParaRPr lang="en-US" dirty="0">
              <a:solidFill>
                <a:srgbClr val="C00000"/>
              </a:solidFill>
              <a:cs typeface="B Zar" pitchFamily="2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533400" y="1905000"/>
          <a:ext cx="772747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4223"/>
            <a:ext cx="8229600" cy="37019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b="1" dirty="0">
                <a:solidFill>
                  <a:srgbClr val="C00000"/>
                </a:solidFill>
              </a:rPr>
              <a:t>Information Explosion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0629" y="1928276"/>
            <a:ext cx="8621486" cy="1143000"/>
          </a:xfrm>
        </p:spPr>
        <p:txBody>
          <a:bodyPr>
            <a:noAutofit/>
          </a:bodyPr>
          <a:lstStyle/>
          <a:p>
            <a:pPr marL="571500" indent="-571500" eaLnBrk="1" hangingPunct="1">
              <a:buFont typeface="Wingdings" pitchFamily="2" charset="2"/>
              <a:buChar char="q"/>
            </a:pPr>
            <a:r>
              <a:rPr lang="en-US" sz="3600" b="1" dirty="0"/>
              <a:t>Doubling time of biomedical science was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3463640"/>
            <a:ext cx="9144000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sz="4000" dirty="0"/>
              <a:t>about </a:t>
            </a:r>
            <a:r>
              <a:rPr lang="en-US" sz="4000" dirty="0">
                <a:solidFill>
                  <a:srgbClr val="FF0000"/>
                </a:solidFill>
              </a:rPr>
              <a:t>19 years in 1991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39733" y="1908979"/>
            <a:ext cx="8664534" cy="1143000"/>
          </a:xfrm>
        </p:spPr>
        <p:txBody>
          <a:bodyPr>
            <a:noAutofit/>
          </a:bodyPr>
          <a:lstStyle/>
          <a:p>
            <a:pPr marL="571500" indent="-571500" eaLnBrk="1" hangingPunct="1">
              <a:buFont typeface="Wingdings" pitchFamily="2" charset="2"/>
              <a:buChar char="q"/>
            </a:pPr>
            <a:r>
              <a:rPr lang="en-US" sz="3600" b="1" dirty="0"/>
              <a:t>Doubling time of biomedical science was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431925" y="4191000"/>
            <a:ext cx="63404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1431925" y="4232275"/>
            <a:ext cx="67214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0" y="3622968"/>
            <a:ext cx="9144000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None/>
            </a:pPr>
            <a:r>
              <a:rPr lang="en-US" sz="4000" dirty="0"/>
              <a:t>about </a:t>
            </a:r>
            <a:r>
              <a:rPr lang="en-US" sz="4000" dirty="0">
                <a:solidFill>
                  <a:srgbClr val="FF0000"/>
                </a:solidFill>
              </a:rPr>
              <a:t>20 months in 2001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92886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dirty="0"/>
              <a:t> A </a:t>
            </a:r>
            <a:r>
              <a:rPr lang="en-US" dirty="0">
                <a:solidFill>
                  <a:srgbClr val="FF0000"/>
                </a:solidFill>
              </a:rPr>
              <a:t>general practitioner </a:t>
            </a:r>
            <a:r>
              <a:rPr lang="en-US" dirty="0"/>
              <a:t>needs to read 19 articles every day for 365 days a year to be </a:t>
            </a:r>
          </a:p>
          <a:p>
            <a:pPr marL="0" indent="0" algn="ctr" eaLnBrk="1" hangingPunct="1">
              <a:lnSpc>
                <a:spcPct val="150000"/>
              </a:lnSpc>
              <a:buNone/>
            </a:pPr>
            <a:r>
              <a:rPr lang="en-US" sz="4000" b="1" dirty="0"/>
              <a:t>up to date</a:t>
            </a:r>
            <a:endParaRPr lang="en-US" sz="4000" dirty="0"/>
          </a:p>
          <a:p>
            <a:pPr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</a:pPr>
            <a:r>
              <a:rPr lang="en-US" sz="4000" dirty="0"/>
              <a:t> </a:t>
            </a:r>
            <a:r>
              <a:rPr lang="en-US" dirty="0"/>
              <a:t>Not all of this information is </a:t>
            </a:r>
            <a:r>
              <a:rPr lang="en-US" dirty="0">
                <a:solidFill>
                  <a:srgbClr val="FF0000"/>
                </a:solidFill>
              </a:rPr>
              <a:t>valid or useful </a:t>
            </a:r>
            <a:r>
              <a:rPr lang="en-US" dirty="0"/>
              <a:t>for patient care.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481446" cy="11430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cs typeface="Zar" pitchFamily="2" charset="-78"/>
              </a:rPr>
              <a:t>Why systematic reviews?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 tIns="118800"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dirty="0"/>
              <a:t> Most research published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3200" dirty="0">
                <a:solidFill>
                  <a:srgbClr val="FF0000"/>
                </a:solidFill>
              </a:rPr>
              <a:t>Too poorly done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3200" dirty="0">
                <a:solidFill>
                  <a:srgbClr val="FF0000"/>
                </a:solidFill>
              </a:rPr>
              <a:t>Insufficiently relevant</a:t>
            </a:r>
          </a:p>
          <a:p>
            <a:pPr eaLnBrk="1" hangingPunct="1">
              <a:buFont typeface="Wingdings" pitchFamily="2" charset="2"/>
              <a:buChar char="q"/>
            </a:pPr>
            <a:endParaRPr lang="en-US" dirty="0"/>
          </a:p>
          <a:p>
            <a:pPr eaLnBrk="1" hangingPunct="1">
              <a:buFont typeface="Wingdings" pitchFamily="2" charset="2"/>
              <a:buChar char="q"/>
            </a:pPr>
            <a:r>
              <a:rPr lang="en-US" dirty="0"/>
              <a:t>High quality information is often not easy to find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3200" dirty="0"/>
              <a:t>It’s necessary for </a:t>
            </a:r>
            <a:r>
              <a:rPr lang="en-US" sz="3200" dirty="0">
                <a:solidFill>
                  <a:srgbClr val="FF0000"/>
                </a:solidFill>
              </a:rPr>
              <a:t>decision making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905000"/>
            <a:ext cx="7772400" cy="144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>
                <a:solidFill>
                  <a:srgbClr val="C00000"/>
                </a:solidFill>
              </a:rPr>
              <a:t>Review articles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FDFC-386B-49B1-AFF8-A6BB18C8B06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21.8|13.5|7.4|2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673</Words>
  <Application>Microsoft Office PowerPoint</Application>
  <PresentationFormat>On-screen Show (4:3)</PresentationFormat>
  <Paragraphs>138</Paragraphs>
  <Slides>21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SimSun</vt:lpstr>
      <vt:lpstr>Arial</vt:lpstr>
      <vt:lpstr>B Mitra</vt:lpstr>
      <vt:lpstr>B Titr</vt:lpstr>
      <vt:lpstr>B Zar</vt:lpstr>
      <vt:lpstr>Calibri</vt:lpstr>
      <vt:lpstr>Symbol</vt:lpstr>
      <vt:lpstr>Times New Roman</vt:lpstr>
      <vt:lpstr>Trebuchet MS</vt:lpstr>
      <vt:lpstr>Wingdings</vt:lpstr>
      <vt:lpstr>Zar</vt:lpstr>
      <vt:lpstr>Office Theme</vt:lpstr>
      <vt:lpstr>Document</vt:lpstr>
      <vt:lpstr>Introduction to  Systematic Review</vt:lpstr>
      <vt:lpstr>What is a systematic review?</vt:lpstr>
      <vt:lpstr>SECONDARY STUDIES</vt:lpstr>
      <vt:lpstr>PowerPoint Presentation</vt:lpstr>
      <vt:lpstr>Doubling time of biomedical science was</vt:lpstr>
      <vt:lpstr>Doubling time of biomedical science was</vt:lpstr>
      <vt:lpstr>PowerPoint Presentation</vt:lpstr>
      <vt:lpstr>Why systematic reviews?</vt:lpstr>
      <vt:lpstr>Review articles</vt:lpstr>
      <vt:lpstr>Review articles</vt:lpstr>
      <vt:lpstr>Review articles</vt:lpstr>
      <vt:lpstr>Narrative reviews</vt:lpstr>
      <vt:lpstr>Rationale for systematic reviews</vt:lpstr>
      <vt:lpstr>PowerPoint Presentation</vt:lpstr>
      <vt:lpstr>Types of review articles</vt:lpstr>
      <vt:lpstr>اهميت روزافزون مرور سيستماتيک</vt:lpstr>
      <vt:lpstr>اهميت روزافزون مرور سيستماتيک</vt:lpstr>
      <vt:lpstr>Main Steps in a Systematic Review; Cochrane Handbook</vt:lpstr>
      <vt:lpstr>متاآنالیز چیست؟</vt:lpstr>
      <vt:lpstr>Systematic Review VS.  Meta analysis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Systematic Review</dc:title>
  <dc:creator>Windows User</dc:creator>
  <cp:lastModifiedBy>Abolhassanpour</cp:lastModifiedBy>
  <cp:revision>55</cp:revision>
  <dcterms:created xsi:type="dcterms:W3CDTF">2012-01-11T16:33:03Z</dcterms:created>
  <dcterms:modified xsi:type="dcterms:W3CDTF">2024-08-26T04:26:25Z</dcterms:modified>
</cp:coreProperties>
</file>