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93" r:id="rId1"/>
  </p:sldMasterIdLst>
  <p:notesMasterIdLst>
    <p:notesMasterId r:id="rId19"/>
  </p:notesMasterIdLst>
  <p:handoutMasterIdLst>
    <p:handoutMasterId r:id="rId20"/>
  </p:handoutMasterIdLst>
  <p:sldIdLst>
    <p:sldId id="256" r:id="rId2"/>
    <p:sldId id="452" r:id="rId3"/>
    <p:sldId id="453" r:id="rId4"/>
    <p:sldId id="454" r:id="rId5"/>
    <p:sldId id="456" r:id="rId6"/>
    <p:sldId id="457" r:id="rId7"/>
    <p:sldId id="459" r:id="rId8"/>
    <p:sldId id="462" r:id="rId9"/>
    <p:sldId id="439" r:id="rId10"/>
    <p:sldId id="440" r:id="rId11"/>
    <p:sldId id="441" r:id="rId12"/>
    <p:sldId id="442" r:id="rId13"/>
    <p:sldId id="443" r:id="rId14"/>
    <p:sldId id="444" r:id="rId15"/>
    <p:sldId id="445" r:id="rId16"/>
    <p:sldId id="446" r:id="rId17"/>
    <p:sldId id="447" r:id="rId18"/>
  </p:sldIdLst>
  <p:sldSz cx="9144000" cy="6858000" type="screen4x3"/>
  <p:notesSz cx="6858000" cy="9107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FFFF00"/>
    <a:srgbClr val="008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2" d="100"/>
          <a:sy n="72" d="100"/>
        </p:scale>
        <p:origin x="13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8915" name="Rectangle 3"/>
          <p:cNvSpPr>
            <a:spLocks noGrp="1" noChangeArrowheads="1"/>
          </p:cNvSpPr>
          <p:nvPr>
            <p:ph type="dt" sz="quarter" idx="1"/>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8916" name="Rectangle 4"/>
          <p:cNvSpPr>
            <a:spLocks noGrp="1" noChangeArrowheads="1"/>
          </p:cNvSpPr>
          <p:nvPr>
            <p:ph type="ftr" sz="quarter" idx="2"/>
          </p:nvPr>
        </p:nvSpPr>
        <p:spPr bwMode="auto">
          <a:xfrm>
            <a:off x="0" y="8651875"/>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8917" name="Rectangle 5"/>
          <p:cNvSpPr>
            <a:spLocks noGrp="1" noChangeArrowheads="1"/>
          </p:cNvSpPr>
          <p:nvPr>
            <p:ph type="sldNum" sz="quarter" idx="3"/>
          </p:nvPr>
        </p:nvSpPr>
        <p:spPr bwMode="auto">
          <a:xfrm>
            <a:off x="3886200" y="8651875"/>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3AD10CE-21CB-4882-AB38-759FD0AD350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93539" name="Rectangle 3"/>
          <p:cNvSpPr>
            <a:spLocks noGrp="1" noChangeArrowheads="1"/>
          </p:cNvSpPr>
          <p:nvPr>
            <p:ph type="dt" idx="1"/>
          </p:nvPr>
        </p:nvSpPr>
        <p:spPr bwMode="auto">
          <a:xfrm>
            <a:off x="3884613"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93540" name="Rectangle 4"/>
          <p:cNvSpPr>
            <a:spLocks noGrp="1" noRot="1" noChangeAspect="1" noChangeArrowheads="1" noTextEdit="1"/>
          </p:cNvSpPr>
          <p:nvPr>
            <p:ph type="sldImg" idx="2"/>
          </p:nvPr>
        </p:nvSpPr>
        <p:spPr bwMode="auto">
          <a:xfrm>
            <a:off x="1150938" y="682625"/>
            <a:ext cx="4556125" cy="34163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3541" name="Rectangle 5"/>
          <p:cNvSpPr>
            <a:spLocks noGrp="1" noChangeArrowheads="1"/>
          </p:cNvSpPr>
          <p:nvPr>
            <p:ph type="body" sz="quarter" idx="3"/>
          </p:nvPr>
        </p:nvSpPr>
        <p:spPr bwMode="auto">
          <a:xfrm>
            <a:off x="685800" y="4325938"/>
            <a:ext cx="5486400" cy="40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2" name="Rectangle 6"/>
          <p:cNvSpPr>
            <a:spLocks noGrp="1" noChangeArrowheads="1"/>
          </p:cNvSpPr>
          <p:nvPr>
            <p:ph type="ftr" sz="quarter" idx="4"/>
          </p:nvPr>
        </p:nvSpPr>
        <p:spPr bwMode="auto">
          <a:xfrm>
            <a:off x="0" y="8650288"/>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93543" name="Rectangle 7"/>
          <p:cNvSpPr>
            <a:spLocks noGrp="1" noChangeArrowheads="1"/>
          </p:cNvSpPr>
          <p:nvPr>
            <p:ph type="sldNum" sz="quarter" idx="5"/>
          </p:nvPr>
        </p:nvSpPr>
        <p:spPr bwMode="auto">
          <a:xfrm>
            <a:off x="3884613" y="8650288"/>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067FECE-B00A-4F5F-8D33-58EB90C7DA0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AB04D-9B41-4322-AE51-D178FAE2AC68}" type="slidenum">
              <a:rPr lang="en-US" altLang="en-US"/>
              <a:pPr/>
              <a:t>1</a:t>
            </a:fld>
            <a:endParaRPr lang="en-US" alt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8F53D2-99AC-4875-B82A-01AFDD34763E}" type="slidenum">
              <a:rPr lang="en-US" altLang="en-US"/>
              <a:pPr/>
              <a:t>2</a:t>
            </a:fld>
            <a:endParaRPr lang="en-US" alt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220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0F8C3-8C7D-4A0E-A094-8B5781049940}" type="slidenum">
              <a:rPr lang="en-US" altLang="en-US"/>
              <a:pPr/>
              <a:t>4</a:t>
            </a:fld>
            <a:endParaRPr lang="en-US" alt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95256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63F4B-9CAA-4C2B-8541-86FC3415CD74}" type="slidenum">
              <a:rPr lang="en-US" altLang="en-US"/>
              <a:pPr/>
              <a:t>5</a:t>
            </a:fld>
            <a:endParaRPr lang="en-US" alt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21171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5FB51-41FE-48D6-B6A3-AB526C04C5D2}" type="slidenum">
              <a:rPr lang="en-US" altLang="en-US"/>
              <a:pPr/>
              <a:t>6</a:t>
            </a:fld>
            <a:endParaRPr lang="en-US" alt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2551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5D2B3-9ABA-45ED-9C1B-6966A9C15B29}" type="slidenum">
              <a:rPr lang="en-US" altLang="en-US"/>
              <a:pPr/>
              <a:t>7</a:t>
            </a:fld>
            <a:endParaRPr lang="en-US" alt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72264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endParaRPr lang="en-US" alt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lt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73BD5D9-7672-4929-8412-941E97324941}" type="slidenum">
              <a:rPr lang="en-US" altLang="en-US" smtClean="0"/>
              <a:pPr/>
              <a:t>‹#›</a:t>
            </a:fld>
            <a:endParaRPr lang="en-US" altLang="en-US"/>
          </a:p>
        </p:txBody>
      </p:sp>
    </p:spTree>
    <p:extLst>
      <p:ext uri="{BB962C8B-B14F-4D97-AF65-F5344CB8AC3E}">
        <p14:creationId xmlns:p14="http://schemas.microsoft.com/office/powerpoint/2010/main" val="1040191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7FA369CE-5B63-49EF-93B0-E39F2127D98A}" type="slidenum">
              <a:rPr lang="en-US" altLang="en-US" smtClean="0"/>
              <a:pPr/>
              <a:t>‹#›</a:t>
            </a:fld>
            <a:endParaRPr lang="en-US" altLang="en-US"/>
          </a:p>
        </p:txBody>
      </p:sp>
    </p:spTree>
    <p:extLst>
      <p:ext uri="{BB962C8B-B14F-4D97-AF65-F5344CB8AC3E}">
        <p14:creationId xmlns:p14="http://schemas.microsoft.com/office/powerpoint/2010/main" val="427203088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FA369CE-5B63-49EF-93B0-E39F2127D98A}" type="slidenum">
              <a:rPr lang="en-US" altLang="en-US" smtClean="0"/>
              <a:pPr/>
              <a:t>‹#›</a:t>
            </a:fld>
            <a:endParaRPr lang="en-US" altLang="en-US"/>
          </a:p>
        </p:txBody>
      </p:sp>
    </p:spTree>
    <p:extLst>
      <p:ext uri="{BB962C8B-B14F-4D97-AF65-F5344CB8AC3E}">
        <p14:creationId xmlns:p14="http://schemas.microsoft.com/office/powerpoint/2010/main" val="285067183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FA369CE-5B63-49EF-93B0-E39F2127D98A}" type="slidenum">
              <a:rPr lang="en-US" altLang="en-US" smtClean="0"/>
              <a:pPr/>
              <a:t>‹#›</a:t>
            </a:fld>
            <a:endParaRPr lang="en-US" altLang="en-US"/>
          </a:p>
        </p:txBody>
      </p:sp>
    </p:spTree>
    <p:extLst>
      <p:ext uri="{BB962C8B-B14F-4D97-AF65-F5344CB8AC3E}">
        <p14:creationId xmlns:p14="http://schemas.microsoft.com/office/powerpoint/2010/main" val="84490613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FA369CE-5B63-49EF-93B0-E39F2127D98A}" type="slidenum">
              <a:rPr lang="en-US" altLang="en-US" smtClean="0"/>
              <a:pPr/>
              <a:t>‹#›</a:t>
            </a:fld>
            <a:endParaRPr lang="en-US" altLang="en-US"/>
          </a:p>
        </p:txBody>
      </p:sp>
    </p:spTree>
    <p:extLst>
      <p:ext uri="{BB962C8B-B14F-4D97-AF65-F5344CB8AC3E}">
        <p14:creationId xmlns:p14="http://schemas.microsoft.com/office/powerpoint/2010/main" val="15040627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7FA369CE-5B63-49EF-93B0-E39F2127D98A}" type="slidenum">
              <a:rPr lang="en-US" altLang="en-US" smtClean="0"/>
              <a:pPr/>
              <a:t>‹#›</a:t>
            </a:fld>
            <a:endParaRPr lang="en-US" altLang="en-US"/>
          </a:p>
        </p:txBody>
      </p:sp>
    </p:spTree>
    <p:extLst>
      <p:ext uri="{BB962C8B-B14F-4D97-AF65-F5344CB8AC3E}">
        <p14:creationId xmlns:p14="http://schemas.microsoft.com/office/powerpoint/2010/main" val="312531652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7FA369CE-5B63-49EF-93B0-E39F2127D98A}" type="slidenum">
              <a:rPr lang="en-US" altLang="en-US" smtClean="0"/>
              <a:pPr/>
              <a:t>‹#›</a:t>
            </a:fld>
            <a:endParaRPr lang="en-US" altLang="en-US"/>
          </a:p>
        </p:txBody>
      </p:sp>
    </p:spTree>
    <p:extLst>
      <p:ext uri="{BB962C8B-B14F-4D97-AF65-F5344CB8AC3E}">
        <p14:creationId xmlns:p14="http://schemas.microsoft.com/office/powerpoint/2010/main" val="292976538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FA369CE-5B63-49EF-93B0-E39F2127D98A}" type="slidenum">
              <a:rPr lang="en-US" altLang="en-US" smtClean="0"/>
              <a:pPr/>
              <a:t>‹#›</a:t>
            </a:fld>
            <a:endParaRPr lang="en-US" altLang="en-US"/>
          </a:p>
        </p:txBody>
      </p:sp>
    </p:spTree>
    <p:extLst>
      <p:ext uri="{BB962C8B-B14F-4D97-AF65-F5344CB8AC3E}">
        <p14:creationId xmlns:p14="http://schemas.microsoft.com/office/powerpoint/2010/main" val="128702191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FA369CE-5B63-49EF-93B0-E39F2127D98A}" type="slidenum">
              <a:rPr lang="en-US" altLang="en-US" smtClean="0"/>
              <a:pPr/>
              <a:t>‹#›</a:t>
            </a:fld>
            <a:endParaRPr lang="en-US" altLang="en-US"/>
          </a:p>
        </p:txBody>
      </p:sp>
    </p:spTree>
    <p:extLst>
      <p:ext uri="{BB962C8B-B14F-4D97-AF65-F5344CB8AC3E}">
        <p14:creationId xmlns:p14="http://schemas.microsoft.com/office/powerpoint/2010/main" val="29254080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73C813B1-1A7D-4D31-A10C-AD9865452ED5}" type="slidenum">
              <a:rPr lang="en-US" altLang="en-US"/>
              <a:pPr/>
              <a:t>‹#›</a:t>
            </a:fld>
            <a:endParaRPr lang="en-US" altLang="en-US"/>
          </a:p>
        </p:txBody>
      </p:sp>
    </p:spTree>
    <p:extLst>
      <p:ext uri="{BB962C8B-B14F-4D97-AF65-F5344CB8AC3E}">
        <p14:creationId xmlns:p14="http://schemas.microsoft.com/office/powerpoint/2010/main" val="114745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FA369CE-5B63-49EF-93B0-E39F2127D98A}" type="slidenum">
              <a:rPr lang="en-US" altLang="en-US" smtClean="0"/>
              <a:pPr/>
              <a:t>‹#›</a:t>
            </a:fld>
            <a:endParaRPr lang="en-US" altLang="en-US"/>
          </a:p>
        </p:txBody>
      </p:sp>
    </p:spTree>
    <p:extLst>
      <p:ext uri="{BB962C8B-B14F-4D97-AF65-F5344CB8AC3E}">
        <p14:creationId xmlns:p14="http://schemas.microsoft.com/office/powerpoint/2010/main" val="280246103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126DF47-AA73-4F7B-9C8F-5ADB7C22668A}" type="slidenum">
              <a:rPr lang="en-US" altLang="en-US" smtClean="0"/>
              <a:pPr/>
              <a:t>‹#›</a:t>
            </a:fld>
            <a:endParaRPr lang="en-US" altLang="en-US"/>
          </a:p>
        </p:txBody>
      </p:sp>
    </p:spTree>
    <p:extLst>
      <p:ext uri="{BB962C8B-B14F-4D97-AF65-F5344CB8AC3E}">
        <p14:creationId xmlns:p14="http://schemas.microsoft.com/office/powerpoint/2010/main" val="362342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FA369CE-5B63-49EF-93B0-E39F2127D98A}" type="slidenum">
              <a:rPr lang="en-US" altLang="en-US" smtClean="0"/>
              <a:pPr/>
              <a:t>‹#›</a:t>
            </a:fld>
            <a:endParaRPr lang="en-US" altLang="en-US"/>
          </a:p>
        </p:txBody>
      </p:sp>
    </p:spTree>
    <p:extLst>
      <p:ext uri="{BB962C8B-B14F-4D97-AF65-F5344CB8AC3E}">
        <p14:creationId xmlns:p14="http://schemas.microsoft.com/office/powerpoint/2010/main" val="100218498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FA369CE-5B63-49EF-93B0-E39F2127D98A}" type="slidenum">
              <a:rPr lang="en-US" altLang="en-US" smtClean="0"/>
              <a:pPr/>
              <a:t>‹#›</a:t>
            </a:fld>
            <a:endParaRPr lang="en-US" altLang="en-US"/>
          </a:p>
        </p:txBody>
      </p:sp>
    </p:spTree>
    <p:extLst>
      <p:ext uri="{BB962C8B-B14F-4D97-AF65-F5344CB8AC3E}">
        <p14:creationId xmlns:p14="http://schemas.microsoft.com/office/powerpoint/2010/main" val="286512321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1D752A6-7E2B-40DB-BBEE-46D0A539E33D}" type="slidenum">
              <a:rPr lang="en-US" altLang="en-US" smtClean="0"/>
              <a:pPr/>
              <a:t>‹#›</a:t>
            </a:fld>
            <a:endParaRPr lang="en-US" altLang="en-US"/>
          </a:p>
        </p:txBody>
      </p:sp>
    </p:spTree>
    <p:extLst>
      <p:ext uri="{BB962C8B-B14F-4D97-AF65-F5344CB8AC3E}">
        <p14:creationId xmlns:p14="http://schemas.microsoft.com/office/powerpoint/2010/main" val="248234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74263BC7-2A4C-4676-AD44-801B808E9F48}" type="slidenum">
              <a:rPr lang="en-US" altLang="en-US" smtClean="0"/>
              <a:pPr/>
              <a:t>‹#›</a:t>
            </a:fld>
            <a:endParaRPr lang="en-US" altLang="en-US"/>
          </a:p>
        </p:txBody>
      </p:sp>
    </p:spTree>
    <p:extLst>
      <p:ext uri="{BB962C8B-B14F-4D97-AF65-F5344CB8AC3E}">
        <p14:creationId xmlns:p14="http://schemas.microsoft.com/office/powerpoint/2010/main" val="3376404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7FA369CE-5B63-49EF-93B0-E39F2127D98A}" type="slidenum">
              <a:rPr lang="en-US" altLang="en-US" smtClean="0"/>
              <a:pPr/>
              <a:t>‹#›</a:t>
            </a:fld>
            <a:endParaRPr lang="en-US" altLang="en-US"/>
          </a:p>
        </p:txBody>
      </p:sp>
    </p:spTree>
    <p:extLst>
      <p:ext uri="{BB962C8B-B14F-4D97-AF65-F5344CB8AC3E}">
        <p14:creationId xmlns:p14="http://schemas.microsoft.com/office/powerpoint/2010/main" val="166625892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0B017DA-AEBB-40CD-8453-17B4DFF44C1F}" type="slidenum">
              <a:rPr lang="en-US" altLang="en-US" smtClean="0"/>
              <a:pPr/>
              <a:t>‹#›</a:t>
            </a:fld>
            <a:endParaRPr lang="en-US" altLang="en-US"/>
          </a:p>
        </p:txBody>
      </p:sp>
    </p:spTree>
    <p:extLst>
      <p:ext uri="{BB962C8B-B14F-4D97-AF65-F5344CB8AC3E}">
        <p14:creationId xmlns:p14="http://schemas.microsoft.com/office/powerpoint/2010/main" val="148158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endParaRPr lang="en-US" alt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lt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7FA369CE-5B63-49EF-93B0-E39F2127D98A}" type="slidenum">
              <a:rPr lang="en-US" altLang="en-US" smtClean="0"/>
              <a:pPr/>
              <a:t>‹#›</a:t>
            </a:fld>
            <a:endParaRPr lang="en-US" altLang="en-US"/>
          </a:p>
        </p:txBody>
      </p:sp>
    </p:spTree>
    <p:extLst>
      <p:ext uri="{BB962C8B-B14F-4D97-AF65-F5344CB8AC3E}">
        <p14:creationId xmlns:p14="http://schemas.microsoft.com/office/powerpoint/2010/main" val="1529962726"/>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4648200"/>
            <a:ext cx="7772400" cy="1143000"/>
          </a:xfrm>
        </p:spPr>
        <p:txBody>
          <a:bodyPr anchor="ctr">
            <a:noAutofit/>
          </a:bodyPr>
          <a:lstStyle/>
          <a:p>
            <a:pPr algn="ctr">
              <a:lnSpc>
                <a:spcPct val="150000"/>
              </a:lnSpc>
            </a:pPr>
            <a:br>
              <a:rPr lang="en-US" altLang="en-US" sz="2400" b="1" dirty="0">
                <a:solidFill>
                  <a:schemeClr val="tx1"/>
                </a:solidFill>
              </a:rPr>
            </a:br>
            <a:r>
              <a:rPr lang="en-US" altLang="en-US" sz="2400" b="1" dirty="0">
                <a:solidFill>
                  <a:schemeClr val="tx1"/>
                </a:solidFill>
              </a:rPr>
              <a:t>  </a:t>
            </a:r>
            <a:br>
              <a:rPr lang="en-US" altLang="en-US" sz="2400" b="1" dirty="0">
                <a:solidFill>
                  <a:schemeClr val="tx1"/>
                </a:solidFill>
              </a:rPr>
            </a:br>
            <a:r>
              <a:rPr lang="en-US" altLang="en-US" sz="2400" b="1" dirty="0">
                <a:solidFill>
                  <a:schemeClr val="tx1"/>
                </a:solidFill>
              </a:rPr>
              <a:t>Dr. Soheil Hassanipour</a:t>
            </a:r>
            <a:br>
              <a:rPr lang="en-US" altLang="en-US" sz="2400" b="1" dirty="0">
                <a:solidFill>
                  <a:schemeClr val="tx1"/>
                </a:solidFill>
              </a:rPr>
            </a:br>
            <a:r>
              <a:rPr lang="en-US" altLang="en-US" sz="2400" b="1" dirty="0">
                <a:solidFill>
                  <a:schemeClr val="tx1"/>
                </a:solidFill>
              </a:rPr>
              <a:t>Assistant Professor of Epidemiology</a:t>
            </a:r>
            <a:br>
              <a:rPr lang="en-US" altLang="en-US" sz="2400" b="1" dirty="0">
                <a:solidFill>
                  <a:schemeClr val="tx1"/>
                </a:solidFill>
              </a:rPr>
            </a:br>
            <a:r>
              <a:rPr lang="en-US" altLang="en-US" sz="2400" b="1" dirty="0">
                <a:solidFill>
                  <a:schemeClr val="tx1"/>
                </a:solidFill>
              </a:rPr>
              <a:t>Guilan University of Medical Sciences, Rasht, Iran</a:t>
            </a:r>
            <a:br>
              <a:rPr lang="en-US" altLang="en-US" sz="2400" b="1" dirty="0">
                <a:solidFill>
                  <a:schemeClr val="tx1"/>
                </a:solidFill>
              </a:rPr>
            </a:br>
            <a:br>
              <a:rPr lang="en-US" altLang="en-US" sz="2400" b="1" dirty="0">
                <a:solidFill>
                  <a:schemeClr val="tx1"/>
                </a:solidFill>
              </a:rPr>
            </a:br>
            <a:br>
              <a:rPr lang="en-US" altLang="en-US" sz="2400" b="1" dirty="0">
                <a:solidFill>
                  <a:schemeClr val="tx1"/>
                </a:solidFill>
              </a:rPr>
            </a:br>
            <a:endParaRPr lang="en-US" altLang="en-US" sz="2400" b="1" dirty="0">
              <a:solidFill>
                <a:schemeClr val="tx1"/>
              </a:solidFill>
            </a:endParaRPr>
          </a:p>
        </p:txBody>
      </p:sp>
      <p:sp>
        <p:nvSpPr>
          <p:cNvPr id="3" name="Slide Number Placeholder 2"/>
          <p:cNvSpPr>
            <a:spLocks noGrp="1"/>
          </p:cNvSpPr>
          <p:nvPr>
            <p:ph type="sldNum" sz="quarter" idx="12"/>
          </p:nvPr>
        </p:nvSpPr>
        <p:spPr/>
        <p:txBody>
          <a:bodyPr/>
          <a:lstStyle/>
          <a:p>
            <a:fld id="{373BD5D9-7672-4929-8412-941E97324941}" type="slidenum">
              <a:rPr lang="en-US" altLang="en-US" smtClean="0"/>
              <a:pPr/>
              <a:t>1</a:t>
            </a:fld>
            <a:endParaRPr lang="en-US" altLang="en-US"/>
          </a:p>
        </p:txBody>
      </p:sp>
      <p:sp>
        <p:nvSpPr>
          <p:cNvPr id="2" name="TextBox 1"/>
          <p:cNvSpPr txBox="1"/>
          <p:nvPr/>
        </p:nvSpPr>
        <p:spPr>
          <a:xfrm>
            <a:off x="1371600" y="1219200"/>
            <a:ext cx="6096000" cy="1938992"/>
          </a:xfrm>
          <a:prstGeom prst="rect">
            <a:avLst/>
          </a:prstGeom>
          <a:noFill/>
        </p:spPr>
        <p:txBody>
          <a:bodyPr wrap="square" rtlCol="0">
            <a:spAutoFit/>
          </a:bodyPr>
          <a:lstStyle/>
          <a:p>
            <a:pPr algn="ctr"/>
            <a:r>
              <a:rPr lang="en-US" sz="6000" dirty="0"/>
              <a:t>Global Burden of Disease</a:t>
            </a:r>
          </a:p>
        </p:txBody>
      </p:sp>
    </p:spTree>
  </p:cSld>
  <p:clrMapOvr>
    <a:overrideClrMapping bg1="dk2" tx1="lt1" bg2="dk1" tx2="lt2" accent1="accent1" accent2="accent2" accent3="accent3" accent4="accent4" accent5="accent5" accent6="accent6" hlink="hlink" folHlink="folHlink"/>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GBD</a:t>
            </a:r>
          </a:p>
        </p:txBody>
      </p:sp>
      <p:sp>
        <p:nvSpPr>
          <p:cNvPr id="3" name="Content Placeholder 2"/>
          <p:cNvSpPr>
            <a:spLocks noGrp="1"/>
          </p:cNvSpPr>
          <p:nvPr>
            <p:ph idx="1"/>
          </p:nvPr>
        </p:nvSpPr>
        <p:spPr>
          <a:xfrm>
            <a:off x="228600" y="2286000"/>
            <a:ext cx="8801100" cy="4351338"/>
          </a:xfrm>
        </p:spPr>
        <p:txBody>
          <a:bodyPr>
            <a:normAutofit fontScale="85000" lnSpcReduction="10000"/>
          </a:bodyPr>
          <a:lstStyle/>
          <a:p>
            <a:r>
              <a:rPr lang="en-US" sz="2400" dirty="0"/>
              <a:t>In the GBD study 2013, IHME, the coordination center for GBD contributors' international networks, reflected the work of about 1,000 researchers in more than 100 countries. </a:t>
            </a:r>
          </a:p>
          <a:p>
            <a:r>
              <a:rPr lang="en-US" sz="2400" dirty="0"/>
              <a:t>The results and related research were published in a broader range of journals. </a:t>
            </a:r>
          </a:p>
          <a:p>
            <a:r>
              <a:rPr lang="en-US" sz="2400" dirty="0"/>
              <a:t>The GBD 2015 reflected the work of nearly 2,000 researchers in more than 120 countries. </a:t>
            </a:r>
          </a:p>
          <a:p>
            <a:r>
              <a:rPr lang="en-US" sz="2400" dirty="0"/>
              <a:t>In 2016, starting from 133 countries and 3 regions, 2,518 collaborators participated, and it soon expanded to 3,676 collaborators from 146 countries and regions in the GBD 2017.</a:t>
            </a:r>
          </a:p>
          <a:p>
            <a:r>
              <a:rPr lang="en-US" sz="2400" dirty="0"/>
              <a:t> Finally, in the GBD 2019, the project increased to more than 5,000 collaborators in 152 countries and regions. This latest GBD, GBD 2019, was published in the Lancet</a:t>
            </a:r>
          </a:p>
        </p:txBody>
      </p:sp>
      <p:sp>
        <p:nvSpPr>
          <p:cNvPr id="4" name="Slide Number Placeholder 3"/>
          <p:cNvSpPr>
            <a:spLocks noGrp="1"/>
          </p:cNvSpPr>
          <p:nvPr>
            <p:ph type="sldNum" sz="quarter" idx="12"/>
          </p:nvPr>
        </p:nvSpPr>
        <p:spPr/>
        <p:txBody>
          <a:bodyPr/>
          <a:lstStyle/>
          <a:p>
            <a:fld id="{71243084-B356-4B5C-967B-746478EEBC14}" type="slidenum">
              <a:rPr lang="en-US" altLang="en-US" smtClean="0"/>
              <a:pPr/>
              <a:t>10</a:t>
            </a:fld>
            <a:endParaRPr lang="en-US" altLang="en-US"/>
          </a:p>
        </p:txBody>
      </p:sp>
    </p:spTree>
    <p:extLst>
      <p:ext uri="{BB962C8B-B14F-4D97-AF65-F5344CB8AC3E}">
        <p14:creationId xmlns:p14="http://schemas.microsoft.com/office/powerpoint/2010/main" val="383987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Diseases and territories covered</a:t>
            </a:r>
          </a:p>
        </p:txBody>
      </p:sp>
      <p:sp>
        <p:nvSpPr>
          <p:cNvPr id="3" name="Content Placeholder 2"/>
          <p:cNvSpPr>
            <a:spLocks noGrp="1"/>
          </p:cNvSpPr>
          <p:nvPr>
            <p:ph idx="1"/>
          </p:nvPr>
        </p:nvSpPr>
        <p:spPr>
          <a:xfrm>
            <a:off x="381000" y="2133600"/>
            <a:ext cx="8210550" cy="4351338"/>
          </a:xfrm>
        </p:spPr>
        <p:txBody>
          <a:bodyPr>
            <a:normAutofit/>
          </a:bodyPr>
          <a:lstStyle/>
          <a:p>
            <a:r>
              <a:rPr lang="en-US" dirty="0"/>
              <a:t>Until the GBD study 1990, 107 diseases and 483 non-fatal complications were researched through a dataset which covered 8 regions and 5 age groups.</a:t>
            </a:r>
          </a:p>
          <a:p>
            <a:r>
              <a:rPr lang="en-US" dirty="0"/>
              <a:t>Moreover, the GBD 2010 distributed a dataset of estimates for 291 diseases and injuries, 67 risk factors in 21 regions, 20 age groups, and 187 countries.</a:t>
            </a:r>
          </a:p>
          <a:p>
            <a:r>
              <a:rPr lang="en-US" dirty="0"/>
              <a:t>In the GBD 2013 study, 188 countries including more than 300 illnesses and injuries, 79 risk factors, and 2,300 aftereffects were covered, with many landmark studies conducted on smoking. </a:t>
            </a:r>
          </a:p>
          <a:p>
            <a:r>
              <a:rPr lang="en-US" dirty="0"/>
              <a:t>Researchers expanded the GBD to 315 diseases and injuries and 79 risk factors for 195 countries in 2015.</a:t>
            </a:r>
          </a:p>
          <a:p>
            <a:r>
              <a:rPr lang="en-US" dirty="0"/>
              <a:t>The total of locations became 774 in 2016, including 333 diseases and injuries, 84 risk factors, and 23 age groups. </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71243084-B356-4B5C-967B-746478EEBC14}" type="slidenum">
              <a:rPr lang="en-US" altLang="en-US" smtClean="0"/>
              <a:pPr/>
              <a:t>11</a:t>
            </a:fld>
            <a:endParaRPr lang="en-US" altLang="en-US"/>
          </a:p>
        </p:txBody>
      </p:sp>
    </p:spTree>
    <p:extLst>
      <p:ext uri="{BB962C8B-B14F-4D97-AF65-F5344CB8AC3E}">
        <p14:creationId xmlns:p14="http://schemas.microsoft.com/office/powerpoint/2010/main" val="164726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Diseases and territories covered</a:t>
            </a:r>
          </a:p>
        </p:txBody>
      </p:sp>
      <p:sp>
        <p:nvSpPr>
          <p:cNvPr id="3" name="Content Placeholder 2"/>
          <p:cNvSpPr>
            <a:spLocks noGrp="1"/>
          </p:cNvSpPr>
          <p:nvPr>
            <p:ph idx="1"/>
          </p:nvPr>
        </p:nvSpPr>
        <p:spPr>
          <a:xfrm>
            <a:off x="152400" y="2133600"/>
            <a:ext cx="8610600" cy="4351338"/>
          </a:xfrm>
        </p:spPr>
        <p:txBody>
          <a:bodyPr>
            <a:normAutofit/>
          </a:bodyPr>
          <a:lstStyle/>
          <a:p>
            <a:r>
              <a:rPr lang="en-US" dirty="0"/>
              <a:t>The GBD 2016 study included research on alcohol, gun accidents, etc.</a:t>
            </a:r>
          </a:p>
          <a:p>
            <a:r>
              <a:rPr lang="en-US" dirty="0"/>
              <a:t>In the GBD 2017, the dataset found a significant increase in temporal coverage. </a:t>
            </a:r>
          </a:p>
          <a:p>
            <a:r>
              <a:rPr lang="en-US" dirty="0"/>
              <a:t>Estimates of mortality and life expectancy were increased compared to 1950, and a total of 359 new causes of disease and injury were added to the list of fatal and non-fatal causes.</a:t>
            </a:r>
          </a:p>
          <a:p>
            <a:r>
              <a:rPr lang="en-US" dirty="0"/>
              <a:t>Contemporarily, GBD also added one new risk, bullying victimization, and 80 new risk-result pairs. </a:t>
            </a:r>
          </a:p>
          <a:p>
            <a:r>
              <a:rPr lang="en-US" dirty="0"/>
              <a:t>The latest GBD, GBD 2019, contained the most extensive data. </a:t>
            </a:r>
          </a:p>
          <a:p>
            <a:r>
              <a:rPr lang="en-US" dirty="0"/>
              <a:t>Estimated mortality and life expectancy values have been even more increased to the most detailed level to a total of 990 locations, with new causes added to the list of fatal and non-fatal causes resulting in 369 illnesses and injuries</a:t>
            </a:r>
          </a:p>
          <a:p>
            <a:endParaRPr lang="en-US" dirty="0"/>
          </a:p>
        </p:txBody>
      </p:sp>
      <p:sp>
        <p:nvSpPr>
          <p:cNvPr id="4" name="Slide Number Placeholder 3"/>
          <p:cNvSpPr>
            <a:spLocks noGrp="1"/>
          </p:cNvSpPr>
          <p:nvPr>
            <p:ph type="sldNum" sz="quarter" idx="12"/>
          </p:nvPr>
        </p:nvSpPr>
        <p:spPr/>
        <p:txBody>
          <a:bodyPr/>
          <a:lstStyle/>
          <a:p>
            <a:fld id="{71243084-B356-4B5C-967B-746478EEBC14}" type="slidenum">
              <a:rPr lang="en-US" altLang="en-US" smtClean="0"/>
              <a:pPr/>
              <a:t>12</a:t>
            </a:fld>
            <a:endParaRPr lang="en-US" altLang="en-US"/>
          </a:p>
        </p:txBody>
      </p:sp>
    </p:spTree>
    <p:extLst>
      <p:ext uri="{BB962C8B-B14F-4D97-AF65-F5344CB8AC3E}">
        <p14:creationId xmlns:p14="http://schemas.microsoft.com/office/powerpoint/2010/main" val="379905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Methodological advances</a:t>
            </a:r>
          </a:p>
        </p:txBody>
      </p:sp>
      <p:sp>
        <p:nvSpPr>
          <p:cNvPr id="3" name="Content Placeholder 2"/>
          <p:cNvSpPr>
            <a:spLocks noGrp="1"/>
          </p:cNvSpPr>
          <p:nvPr>
            <p:ph idx="1"/>
          </p:nvPr>
        </p:nvSpPr>
        <p:spPr>
          <a:xfrm>
            <a:off x="228600" y="2209800"/>
            <a:ext cx="8286750" cy="4351338"/>
          </a:xfrm>
        </p:spPr>
        <p:txBody>
          <a:bodyPr>
            <a:normAutofit lnSpcReduction="10000"/>
          </a:bodyPr>
          <a:lstStyle/>
          <a:p>
            <a:r>
              <a:rPr lang="en-US" dirty="0"/>
              <a:t>Compared to the early GBD, many methodological advances have been made in the modern GBD. The most representative of those advancements is the development of the Disease Burden Unit (DBU).</a:t>
            </a:r>
          </a:p>
          <a:p>
            <a:r>
              <a:rPr lang="en-US" dirty="0"/>
              <a:t>The annual update to the entire series of GBD estimates began since GBD 2015.</a:t>
            </a:r>
          </a:p>
          <a:p>
            <a:r>
              <a:rPr lang="en-US" dirty="0"/>
              <a:t>These more frequent updates, containing the most useful and timely picture of population health, were provided to policymakers, donors, and other decision-makers. </a:t>
            </a:r>
          </a:p>
          <a:p>
            <a:r>
              <a:rPr lang="en-US" dirty="0"/>
              <a:t>The 2015 update also introduced the Socio-demographic Index (SDI), a summary measure that extended the methodologies, datasets, and tools used in previous GBDs and identified where countries or other regions are in the development spectrum.</a:t>
            </a:r>
          </a:p>
          <a:p>
            <a:r>
              <a:rPr lang="en-US" dirty="0"/>
              <a:t> SDI, expressed through a scale from 0 to 1, is the composite mean of per capita income, average education level, and fertility ranking in all areas of the GBD study.</a:t>
            </a:r>
          </a:p>
        </p:txBody>
      </p:sp>
      <p:sp>
        <p:nvSpPr>
          <p:cNvPr id="4" name="Slide Number Placeholder 3"/>
          <p:cNvSpPr>
            <a:spLocks noGrp="1"/>
          </p:cNvSpPr>
          <p:nvPr>
            <p:ph type="sldNum" sz="quarter" idx="12"/>
          </p:nvPr>
        </p:nvSpPr>
        <p:spPr/>
        <p:txBody>
          <a:bodyPr/>
          <a:lstStyle/>
          <a:p>
            <a:fld id="{71243084-B356-4B5C-967B-746478EEBC14}" type="slidenum">
              <a:rPr lang="en-US" altLang="en-US" smtClean="0"/>
              <a:pPr/>
              <a:t>13</a:t>
            </a:fld>
            <a:endParaRPr lang="en-US" altLang="en-US"/>
          </a:p>
        </p:txBody>
      </p:sp>
    </p:spTree>
    <p:extLst>
      <p:ext uri="{BB962C8B-B14F-4D97-AF65-F5344CB8AC3E}">
        <p14:creationId xmlns:p14="http://schemas.microsoft.com/office/powerpoint/2010/main" val="92160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Methodological</a:t>
            </a:r>
          </a:p>
        </p:txBody>
      </p:sp>
      <p:sp>
        <p:nvSpPr>
          <p:cNvPr id="3" name="Content Placeholder 2"/>
          <p:cNvSpPr>
            <a:spLocks noGrp="1"/>
          </p:cNvSpPr>
          <p:nvPr>
            <p:ph idx="1"/>
          </p:nvPr>
        </p:nvSpPr>
        <p:spPr>
          <a:xfrm>
            <a:off x="228600" y="2286000"/>
            <a:ext cx="8610600" cy="4351338"/>
          </a:xfrm>
        </p:spPr>
        <p:txBody>
          <a:bodyPr>
            <a:normAutofit/>
          </a:bodyPr>
          <a:lstStyle/>
          <a:p>
            <a:r>
              <a:rPr lang="en-US" dirty="0"/>
              <a:t>GBD 2017 was the first to provide independent estimates of 195 countries, territories, and populations worldwide using a standardized and replicable approach, as well as comprehensive updates on fertility rates. </a:t>
            </a:r>
          </a:p>
          <a:p>
            <a:r>
              <a:rPr lang="en-US" dirty="0"/>
              <a:t>Through GBD 2017, reviewing many Sustainable Development Goal indicators and generating forecasts up to 2030 using prediction methods became possible.</a:t>
            </a:r>
          </a:p>
          <a:p>
            <a:r>
              <a:rPr lang="en-US" dirty="0"/>
              <a:t>Such development enabled researchers to assess the rate of change required to achieve Sustainable Development Goals.</a:t>
            </a:r>
          </a:p>
          <a:p>
            <a:r>
              <a:rPr lang="en-US" dirty="0"/>
              <a:t>Published in The Lancet in October 2020, GBD 2019 issued a comprehensive update on fertility rates.</a:t>
            </a:r>
          </a:p>
          <a:p>
            <a:r>
              <a:rPr lang="en-US" dirty="0"/>
              <a:t>The total fertility rate is a new summary measure update representing the average number of children a woman would deliver over her lifetime.</a:t>
            </a:r>
          </a:p>
        </p:txBody>
      </p:sp>
      <p:sp>
        <p:nvSpPr>
          <p:cNvPr id="4" name="Slide Number Placeholder 3"/>
          <p:cNvSpPr>
            <a:spLocks noGrp="1"/>
          </p:cNvSpPr>
          <p:nvPr>
            <p:ph type="sldNum" sz="quarter" idx="12"/>
          </p:nvPr>
        </p:nvSpPr>
        <p:spPr/>
        <p:txBody>
          <a:bodyPr/>
          <a:lstStyle/>
          <a:p>
            <a:fld id="{71243084-B356-4B5C-967B-746478EEBC14}" type="slidenum">
              <a:rPr lang="en-US" altLang="en-US" smtClean="0"/>
              <a:pPr/>
              <a:t>14</a:t>
            </a:fld>
            <a:endParaRPr lang="en-US" altLang="en-US"/>
          </a:p>
        </p:txBody>
      </p:sp>
    </p:spTree>
    <p:extLst>
      <p:ext uri="{BB962C8B-B14F-4D97-AF65-F5344CB8AC3E}">
        <p14:creationId xmlns:p14="http://schemas.microsoft.com/office/powerpoint/2010/main" val="227848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Latest dataset and methods of GBD</a:t>
            </a:r>
          </a:p>
        </p:txBody>
      </p:sp>
      <p:sp>
        <p:nvSpPr>
          <p:cNvPr id="3" name="Content Placeholder 2"/>
          <p:cNvSpPr>
            <a:spLocks noGrp="1"/>
          </p:cNvSpPr>
          <p:nvPr>
            <p:ph idx="1"/>
          </p:nvPr>
        </p:nvSpPr>
        <p:spPr>
          <a:xfrm>
            <a:off x="152400" y="2362200"/>
            <a:ext cx="8210550" cy="4351338"/>
          </a:xfrm>
        </p:spPr>
        <p:txBody>
          <a:bodyPr>
            <a:normAutofit/>
          </a:bodyPr>
          <a:lstStyle/>
          <a:p>
            <a:r>
              <a:rPr lang="en-US" dirty="0"/>
              <a:t>The fundamental aspect of the GBD data schema is the age, sex, country, and year of the diseases. </a:t>
            </a:r>
          </a:p>
          <a:p>
            <a:r>
              <a:rPr lang="en-US" dirty="0"/>
              <a:t>Most important estimates can be derived from these core variables. In addition, GBD 2019 demographic data include population; the analogized rate of population change (2010 to 2019), total facility rate and live births (1950, 1980, and 2019), and net productive rate.</a:t>
            </a:r>
          </a:p>
          <a:p>
            <a:endParaRPr lang="en-US" dirty="0"/>
          </a:p>
          <a:p>
            <a:r>
              <a:rPr lang="en-US" dirty="0"/>
              <a:t>More detailed data are provided on deaths. </a:t>
            </a:r>
          </a:p>
          <a:p>
            <a:r>
              <a:rPr lang="en-US" dirty="0"/>
              <a:t>They include under-five mortality rate, change in under-five mortality rate (2010 to 2019), probability of death between ages 15 and 60 years and life expectancy at birth (by sex), healthy life expectancy, the total number of deaths, the total number of deaths among children under 5 years, and observed and expected life expectancy.</a:t>
            </a:r>
          </a:p>
        </p:txBody>
      </p:sp>
      <p:sp>
        <p:nvSpPr>
          <p:cNvPr id="4" name="Slide Number Placeholder 3"/>
          <p:cNvSpPr>
            <a:spLocks noGrp="1"/>
          </p:cNvSpPr>
          <p:nvPr>
            <p:ph type="sldNum" sz="quarter" idx="12"/>
          </p:nvPr>
        </p:nvSpPr>
        <p:spPr/>
        <p:txBody>
          <a:bodyPr/>
          <a:lstStyle/>
          <a:p>
            <a:fld id="{71243084-B356-4B5C-967B-746478EEBC14}" type="slidenum">
              <a:rPr lang="en-US" altLang="en-US" smtClean="0"/>
              <a:pPr/>
              <a:t>15</a:t>
            </a:fld>
            <a:endParaRPr lang="en-US" altLang="en-US"/>
          </a:p>
        </p:txBody>
      </p:sp>
    </p:spTree>
    <p:extLst>
      <p:ext uri="{BB962C8B-B14F-4D97-AF65-F5344CB8AC3E}">
        <p14:creationId xmlns:p14="http://schemas.microsoft.com/office/powerpoint/2010/main" val="2019704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Latest dataset and methods of GBD</a:t>
            </a:r>
          </a:p>
        </p:txBody>
      </p:sp>
      <p:sp>
        <p:nvSpPr>
          <p:cNvPr id="3" name="Content Placeholder 2"/>
          <p:cNvSpPr>
            <a:spLocks noGrp="1"/>
          </p:cNvSpPr>
          <p:nvPr>
            <p:ph idx="1"/>
          </p:nvPr>
        </p:nvSpPr>
        <p:spPr>
          <a:xfrm>
            <a:off x="342105" y="2438400"/>
            <a:ext cx="8134350" cy="4038600"/>
          </a:xfrm>
        </p:spPr>
        <p:txBody>
          <a:bodyPr>
            <a:normAutofit/>
          </a:bodyPr>
          <a:lstStyle/>
          <a:p>
            <a:r>
              <a:rPr lang="en-US" dirty="0"/>
              <a:t>In addition, life habits and important causes of disease like alcohol consumption and daily smoking are included.</a:t>
            </a:r>
          </a:p>
          <a:p>
            <a:r>
              <a:rPr lang="en-US" dirty="0"/>
              <a:t>There are also the current status variable and previous status variable of alcohol and smoking, with the amount of consumption. </a:t>
            </a:r>
          </a:p>
          <a:p>
            <a:r>
              <a:rPr lang="en-US" dirty="0"/>
              <a:t>Variables that indicate accidents and injuries (i.e., from firearms) can also be extracted from the dataset. </a:t>
            </a:r>
          </a:p>
          <a:p>
            <a:r>
              <a:rPr lang="en-US" dirty="0"/>
              <a:t>Examples of these are explained in the final part of this article.</a:t>
            </a:r>
          </a:p>
          <a:p>
            <a:r>
              <a:rPr lang="en-US" dirty="0"/>
              <a:t>The GBD dataset includes a variety of diseases which are classified by level. </a:t>
            </a:r>
          </a:p>
          <a:p>
            <a:endParaRPr lang="en-US" dirty="0"/>
          </a:p>
        </p:txBody>
      </p:sp>
      <p:sp>
        <p:nvSpPr>
          <p:cNvPr id="4" name="Slide Number Placeholder 3"/>
          <p:cNvSpPr>
            <a:spLocks noGrp="1"/>
          </p:cNvSpPr>
          <p:nvPr>
            <p:ph type="sldNum" sz="quarter" idx="12"/>
          </p:nvPr>
        </p:nvSpPr>
        <p:spPr/>
        <p:txBody>
          <a:bodyPr/>
          <a:lstStyle/>
          <a:p>
            <a:fld id="{71243084-B356-4B5C-967B-746478EEBC14}" type="slidenum">
              <a:rPr lang="en-US" altLang="en-US" smtClean="0"/>
              <a:pPr/>
              <a:t>16</a:t>
            </a:fld>
            <a:endParaRPr lang="en-US" altLang="en-US"/>
          </a:p>
        </p:txBody>
      </p:sp>
    </p:spTree>
    <p:extLst>
      <p:ext uri="{BB962C8B-B14F-4D97-AF65-F5344CB8AC3E}">
        <p14:creationId xmlns:p14="http://schemas.microsoft.com/office/powerpoint/2010/main" val="142639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Latest dataset and methods of GBD</a:t>
            </a:r>
          </a:p>
        </p:txBody>
      </p:sp>
      <p:sp>
        <p:nvSpPr>
          <p:cNvPr id="3" name="Content Placeholder 2"/>
          <p:cNvSpPr>
            <a:spLocks noGrp="1"/>
          </p:cNvSpPr>
          <p:nvPr>
            <p:ph idx="1"/>
          </p:nvPr>
        </p:nvSpPr>
        <p:spPr>
          <a:xfrm>
            <a:off x="533400" y="2362200"/>
            <a:ext cx="7848600" cy="3835400"/>
          </a:xfrm>
        </p:spPr>
        <p:txBody>
          <a:bodyPr>
            <a:normAutofit/>
          </a:bodyPr>
          <a:lstStyle/>
          <a:p>
            <a:r>
              <a:rPr lang="en-US" dirty="0"/>
              <a:t>The three diseases with the highest level (i.e., level 1) of GBD are (</a:t>
            </a:r>
            <a:r>
              <a:rPr lang="en-US" dirty="0" err="1"/>
              <a:t>i</a:t>
            </a:r>
            <a:r>
              <a:rPr lang="en-US" dirty="0"/>
              <a:t>) communicable, maternal, neonatal, and nutritional diseases; (ii) non-communicable diseases; and(iii) injuries. </a:t>
            </a:r>
          </a:p>
          <a:p>
            <a:r>
              <a:rPr lang="en-US" dirty="0"/>
              <a:t>Level 2 diseases are subdivided into all diseases, including 169 levels 3 and 165 level 4 diseases. These 351 causes and diseases can be matched with ICD-10 codes, and these matching tables are published by Wang et al., 2019.</a:t>
            </a:r>
          </a:p>
          <a:p>
            <a:r>
              <a:rPr lang="en-US" dirty="0"/>
              <a:t>Cause of death is obtained from vital registration, verbal autopsy, and cancer registration data. Particularly in cases of cancer data, pathology-based cancer registries with defined populations and hospital-based cancer registries exist.</a:t>
            </a:r>
          </a:p>
        </p:txBody>
      </p:sp>
      <p:sp>
        <p:nvSpPr>
          <p:cNvPr id="4" name="Slide Number Placeholder 3"/>
          <p:cNvSpPr>
            <a:spLocks noGrp="1"/>
          </p:cNvSpPr>
          <p:nvPr>
            <p:ph type="sldNum" sz="quarter" idx="12"/>
          </p:nvPr>
        </p:nvSpPr>
        <p:spPr/>
        <p:txBody>
          <a:bodyPr/>
          <a:lstStyle/>
          <a:p>
            <a:fld id="{71243084-B356-4B5C-967B-746478EEBC14}" type="slidenum">
              <a:rPr lang="en-US" altLang="en-US" smtClean="0"/>
              <a:pPr/>
              <a:t>17</a:t>
            </a:fld>
            <a:endParaRPr lang="en-US" altLang="en-US"/>
          </a:p>
        </p:txBody>
      </p:sp>
    </p:spTree>
    <p:extLst>
      <p:ext uri="{BB962C8B-B14F-4D97-AF65-F5344CB8AC3E}">
        <p14:creationId xmlns:p14="http://schemas.microsoft.com/office/powerpoint/2010/main" val="154171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altLang="en-US" dirty="0"/>
              <a:t>Disability Adjusted Life Year (The DALY)</a:t>
            </a:r>
            <a:br>
              <a:rPr lang="en-US" altLang="en-US" dirty="0"/>
            </a:br>
            <a:endParaRPr lang="en-US" altLang="en-US" dirty="0"/>
          </a:p>
        </p:txBody>
      </p:sp>
      <p:sp>
        <p:nvSpPr>
          <p:cNvPr id="7171" name="Rectangle 3"/>
          <p:cNvSpPr>
            <a:spLocks noGrp="1" noChangeArrowheads="1"/>
          </p:cNvSpPr>
          <p:nvPr>
            <p:ph idx="1"/>
          </p:nvPr>
        </p:nvSpPr>
        <p:spPr>
          <a:xfrm>
            <a:off x="304800" y="2209800"/>
            <a:ext cx="8610600" cy="4351338"/>
          </a:xfrm>
        </p:spPr>
        <p:txBody>
          <a:bodyPr>
            <a:normAutofit/>
          </a:bodyPr>
          <a:lstStyle/>
          <a:p>
            <a:pPr marL="0" indent="0" algn="ctr">
              <a:buNone/>
            </a:pPr>
            <a:r>
              <a:rPr lang="en-US" altLang="en-US" sz="4000" dirty="0">
                <a:solidFill>
                  <a:srgbClr val="0033CC"/>
                </a:solidFill>
              </a:rPr>
              <a:t>DALY = YLL + YLD</a:t>
            </a:r>
          </a:p>
          <a:p>
            <a:pPr marL="402336" lvl="1" indent="0">
              <a:buNone/>
            </a:pPr>
            <a:r>
              <a:rPr lang="en-US" altLang="en-US" sz="4000" u="sng" dirty="0"/>
              <a:t>Y</a:t>
            </a:r>
            <a:r>
              <a:rPr lang="en-US" altLang="en-US" sz="4000" dirty="0"/>
              <a:t>ears of </a:t>
            </a:r>
            <a:r>
              <a:rPr lang="en-US" altLang="en-US" sz="4000" u="sng" dirty="0"/>
              <a:t>L</a:t>
            </a:r>
            <a:r>
              <a:rPr lang="en-US" altLang="en-US" sz="4000" dirty="0"/>
              <a:t>ost </a:t>
            </a:r>
            <a:r>
              <a:rPr lang="en-US" altLang="en-US" sz="4000" u="sng" dirty="0"/>
              <a:t>L</a:t>
            </a:r>
            <a:r>
              <a:rPr lang="en-US" altLang="en-US" sz="4000" dirty="0"/>
              <a:t>ife (due to mortality)</a:t>
            </a:r>
          </a:p>
          <a:p>
            <a:pPr marL="402336" lvl="1" indent="0">
              <a:buNone/>
            </a:pPr>
            <a:r>
              <a:rPr lang="en-US" altLang="en-US" sz="4000" u="sng" dirty="0"/>
              <a:t>Y</a:t>
            </a:r>
            <a:r>
              <a:rPr lang="en-US" altLang="en-US" sz="4000" dirty="0"/>
              <a:t>ears </a:t>
            </a:r>
            <a:r>
              <a:rPr lang="en-US" altLang="en-US" sz="4000" u="sng" dirty="0"/>
              <a:t>L</a:t>
            </a:r>
            <a:r>
              <a:rPr lang="en-US" altLang="en-US" sz="4000" dirty="0"/>
              <a:t>ost to </a:t>
            </a:r>
            <a:r>
              <a:rPr lang="en-US" altLang="en-US" sz="4000" u="sng" dirty="0"/>
              <a:t>D</a:t>
            </a:r>
            <a:r>
              <a:rPr lang="en-US" altLang="en-US" sz="4000" dirty="0"/>
              <a:t>isability (due to injury &amp; illness)</a:t>
            </a:r>
          </a:p>
          <a:p>
            <a:endParaRPr lang="en-US" altLang="en-US" sz="2400" dirty="0"/>
          </a:p>
        </p:txBody>
      </p:sp>
      <p:sp>
        <p:nvSpPr>
          <p:cNvPr id="2" name="Slide Number Placeholder 1"/>
          <p:cNvSpPr>
            <a:spLocks noGrp="1"/>
          </p:cNvSpPr>
          <p:nvPr>
            <p:ph type="sldNum" sz="quarter" idx="12"/>
          </p:nvPr>
        </p:nvSpPr>
        <p:spPr/>
        <p:txBody>
          <a:bodyPr/>
          <a:lstStyle/>
          <a:p>
            <a:fld id="{71243084-B356-4B5C-967B-746478EEBC14}" type="slidenum">
              <a:rPr lang="en-US" altLang="en-US" smtClean="0"/>
              <a:pPr/>
              <a:t>2</a:t>
            </a:fld>
            <a:endParaRPr lang="en-US" altLang="en-US"/>
          </a:p>
        </p:txBody>
      </p:sp>
    </p:spTree>
    <p:extLst>
      <p:ext uri="{BB962C8B-B14F-4D97-AF65-F5344CB8AC3E}">
        <p14:creationId xmlns:p14="http://schemas.microsoft.com/office/powerpoint/2010/main" val="92803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fade">
                                      <p:cBhvr>
                                        <p:cTn id="10" dur="500"/>
                                        <p:tgtEl>
                                          <p:spTgt spid="71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fade">
                                      <p:cBhvr>
                                        <p:cTn id="13"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Years of Lost Life: Examples</a:t>
            </a:r>
          </a:p>
        </p:txBody>
      </p:sp>
      <p:graphicFrame>
        <p:nvGraphicFramePr>
          <p:cNvPr id="5" name="Table Placeholder 3"/>
          <p:cNvGraphicFramePr>
            <a:graphicFrameLocks noGrp="1" noChangeAspect="1"/>
          </p:cNvGraphicFramePr>
          <p:nvPr>
            <p:ph type="tbl" idx="1"/>
            <p:extLst>
              <p:ext uri="{D42A27DB-BD31-4B8C-83A1-F6EECF244321}">
                <p14:modId xmlns:p14="http://schemas.microsoft.com/office/powerpoint/2010/main" val="4142807817"/>
              </p:ext>
            </p:extLst>
          </p:nvPr>
        </p:nvGraphicFramePr>
        <p:xfrm>
          <a:off x="1219200" y="2375263"/>
          <a:ext cx="6553200" cy="4114800"/>
        </p:xfrm>
        <a:graphic>
          <a:graphicData uri="http://schemas.openxmlformats.org/presentationml/2006/ole">
            <mc:AlternateContent xmlns:mc="http://schemas.openxmlformats.org/markup-compatibility/2006">
              <mc:Choice xmlns:v="urn:schemas-microsoft-com:vml" Requires="v">
                <p:oleObj name="Document" r:id="rId2" imgW="7789487" imgH="5553390" progId="Word.Document.8">
                  <p:embed/>
                </p:oleObj>
              </mc:Choice>
              <mc:Fallback>
                <p:oleObj name="Document" r:id="rId2" imgW="7789487" imgH="5553390" progId="Word.Document.8">
                  <p:embed/>
                  <p:pic>
                    <p:nvPicPr>
                      <p:cNvPr id="5" name="Table Placeholder 3"/>
                      <p:cNvPicPr>
                        <a:picLocks noChangeAspect="1" noChangeArrowheads="1"/>
                      </p:cNvPicPr>
                      <p:nvPr/>
                    </p:nvPicPr>
                    <p:blipFill>
                      <a:blip r:embed="rId3"/>
                      <a:srcRect/>
                      <a:stretch>
                        <a:fillRect/>
                      </a:stretch>
                    </p:blipFill>
                    <p:spPr bwMode="auto">
                      <a:xfrm>
                        <a:off x="1219200" y="2375263"/>
                        <a:ext cx="6553200" cy="4114800"/>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73C813B1-1A7D-4D31-A10C-AD9865452ED5}" type="slidenum">
              <a:rPr lang="en-US" altLang="en-US" smtClean="0"/>
              <a:pPr/>
              <a:t>3</a:t>
            </a:fld>
            <a:endParaRPr lang="en-US" altLang="en-US"/>
          </a:p>
        </p:txBody>
      </p:sp>
    </p:spTree>
    <p:extLst>
      <p:ext uri="{BB962C8B-B14F-4D97-AF65-F5344CB8AC3E}">
        <p14:creationId xmlns:p14="http://schemas.microsoft.com/office/powerpoint/2010/main" val="421780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33400" y="491917"/>
            <a:ext cx="7772400" cy="1143000"/>
          </a:xfrm>
        </p:spPr>
        <p:txBody>
          <a:bodyPr/>
          <a:lstStyle/>
          <a:p>
            <a:r>
              <a:rPr lang="en-US" altLang="en-US" dirty="0"/>
              <a:t>What is Meant by “Disability?”</a:t>
            </a:r>
          </a:p>
        </p:txBody>
      </p:sp>
      <p:sp>
        <p:nvSpPr>
          <p:cNvPr id="96259" name="Rectangle 3"/>
          <p:cNvSpPr>
            <a:spLocks noGrp="1" noChangeArrowheads="1"/>
          </p:cNvSpPr>
          <p:nvPr>
            <p:ph idx="1"/>
          </p:nvPr>
        </p:nvSpPr>
        <p:spPr>
          <a:xfrm>
            <a:off x="343989" y="2209800"/>
            <a:ext cx="8382000" cy="4876800"/>
          </a:xfrm>
        </p:spPr>
        <p:txBody>
          <a:bodyPr>
            <a:normAutofit/>
          </a:bodyPr>
          <a:lstStyle/>
          <a:p>
            <a:r>
              <a:rPr lang="en-US" altLang="en-US" sz="2400" b="1" dirty="0">
                <a:solidFill>
                  <a:srgbClr val="0033CC"/>
                </a:solidFill>
              </a:rPr>
              <a:t>Impairment</a:t>
            </a:r>
            <a:r>
              <a:rPr lang="en-US" altLang="en-US" sz="2400" dirty="0">
                <a:solidFill>
                  <a:srgbClr val="0033CC"/>
                </a:solidFill>
              </a:rPr>
              <a:t>: </a:t>
            </a:r>
            <a:r>
              <a:rPr lang="en-US" altLang="en-US" sz="2400" dirty="0"/>
              <a:t>Symptoms at organ level, e.g., broken leg</a:t>
            </a:r>
          </a:p>
          <a:p>
            <a:pPr marL="0" indent="0">
              <a:buNone/>
            </a:pPr>
            <a:endParaRPr lang="en-US" altLang="en-US" sz="2400" dirty="0"/>
          </a:p>
          <a:p>
            <a:r>
              <a:rPr lang="en-US" altLang="en-US" sz="2400" b="1" dirty="0">
                <a:solidFill>
                  <a:srgbClr val="0033CC"/>
                </a:solidFill>
              </a:rPr>
              <a:t>Disability</a:t>
            </a:r>
            <a:r>
              <a:rPr lang="en-US" altLang="en-US" sz="2400" dirty="0">
                <a:solidFill>
                  <a:srgbClr val="0033CC"/>
                </a:solidFill>
              </a:rPr>
              <a:t>: </a:t>
            </a:r>
            <a:r>
              <a:rPr lang="en-US" altLang="en-US" sz="2400" dirty="0"/>
              <a:t>Objective alteration of behavior or performance at the individual level, e.g., cannot walk</a:t>
            </a:r>
          </a:p>
          <a:p>
            <a:endParaRPr lang="en-US" altLang="en-US" sz="2400" dirty="0"/>
          </a:p>
          <a:p>
            <a:r>
              <a:rPr lang="en-US" altLang="en-US" sz="2400" b="1" dirty="0">
                <a:solidFill>
                  <a:srgbClr val="0033CC"/>
                </a:solidFill>
              </a:rPr>
              <a:t>Handicap</a:t>
            </a:r>
            <a:r>
              <a:rPr lang="en-US" altLang="en-US" sz="2400" dirty="0">
                <a:solidFill>
                  <a:srgbClr val="0033CC"/>
                </a:solidFill>
              </a:rPr>
              <a:t>: </a:t>
            </a:r>
            <a:r>
              <a:rPr lang="en-US" altLang="en-US" sz="2400" dirty="0"/>
              <a:t>Changed interaction with others at the social/environmental level, e.g., cannot work</a:t>
            </a:r>
          </a:p>
          <a:p>
            <a:endParaRPr lang="en-US" altLang="en-US" sz="2400" dirty="0"/>
          </a:p>
        </p:txBody>
      </p:sp>
      <p:sp>
        <p:nvSpPr>
          <p:cNvPr id="2" name="Slide Number Placeholder 1"/>
          <p:cNvSpPr>
            <a:spLocks noGrp="1"/>
          </p:cNvSpPr>
          <p:nvPr>
            <p:ph type="sldNum" sz="quarter" idx="12"/>
          </p:nvPr>
        </p:nvSpPr>
        <p:spPr/>
        <p:txBody>
          <a:bodyPr/>
          <a:lstStyle/>
          <a:p>
            <a:fld id="{71243084-B356-4B5C-967B-746478EEBC14}" type="slidenum">
              <a:rPr lang="en-US" altLang="en-US" smtClean="0"/>
              <a:pPr/>
              <a:t>4</a:t>
            </a:fld>
            <a:endParaRPr lang="en-US" altLang="en-US"/>
          </a:p>
        </p:txBody>
      </p:sp>
    </p:spTree>
    <p:extLst>
      <p:ext uri="{BB962C8B-B14F-4D97-AF65-F5344CB8AC3E}">
        <p14:creationId xmlns:p14="http://schemas.microsoft.com/office/powerpoint/2010/main" val="2683353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62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62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Whom do you ask to determine disability weights?</a:t>
            </a:r>
          </a:p>
        </p:txBody>
      </p:sp>
      <p:sp>
        <p:nvSpPr>
          <p:cNvPr id="98307" name="Rectangle 3"/>
          <p:cNvSpPr>
            <a:spLocks noGrp="1" noChangeArrowheads="1"/>
          </p:cNvSpPr>
          <p:nvPr>
            <p:ph idx="1"/>
          </p:nvPr>
        </p:nvSpPr>
        <p:spPr/>
        <p:txBody>
          <a:bodyPr>
            <a:normAutofit fontScale="92500" lnSpcReduction="20000"/>
          </a:bodyPr>
          <a:lstStyle/>
          <a:p>
            <a:r>
              <a:rPr lang="en-US" altLang="en-US" sz="2800"/>
              <a:t>Patient</a:t>
            </a:r>
          </a:p>
          <a:p>
            <a:r>
              <a:rPr lang="en-US" altLang="en-US" sz="2800"/>
              <a:t>Family</a:t>
            </a:r>
          </a:p>
          <a:p>
            <a:r>
              <a:rPr lang="en-US" altLang="en-US" sz="2800"/>
              <a:t>Caregiver</a:t>
            </a:r>
          </a:p>
          <a:p>
            <a:r>
              <a:rPr lang="en-US" altLang="en-US" sz="2800"/>
              <a:t>Health professional</a:t>
            </a:r>
          </a:p>
          <a:p>
            <a:r>
              <a:rPr lang="en-US" altLang="en-US" sz="2800"/>
              <a:t>Public health experts</a:t>
            </a:r>
          </a:p>
          <a:p>
            <a:r>
              <a:rPr lang="en-US" altLang="en-US" sz="2800"/>
              <a:t>Public at large</a:t>
            </a:r>
          </a:p>
          <a:p>
            <a:r>
              <a:rPr lang="en-US" altLang="en-US" sz="2800"/>
              <a:t>Insurance companies and lawyers (court cases)</a:t>
            </a:r>
          </a:p>
        </p:txBody>
      </p:sp>
      <p:sp>
        <p:nvSpPr>
          <p:cNvPr id="2" name="Slide Number Placeholder 1"/>
          <p:cNvSpPr>
            <a:spLocks noGrp="1"/>
          </p:cNvSpPr>
          <p:nvPr>
            <p:ph type="sldNum" sz="quarter" idx="12"/>
          </p:nvPr>
        </p:nvSpPr>
        <p:spPr/>
        <p:txBody>
          <a:bodyPr/>
          <a:lstStyle/>
          <a:p>
            <a:fld id="{71243084-B356-4B5C-967B-746478EEBC14}" type="slidenum">
              <a:rPr lang="en-US" altLang="en-US" smtClean="0"/>
              <a:pPr/>
              <a:t>5</a:t>
            </a:fld>
            <a:endParaRPr lang="en-US" altLang="en-US"/>
          </a:p>
        </p:txBody>
      </p:sp>
      <p:grpSp>
        <p:nvGrpSpPr>
          <p:cNvPr id="98311" name="Group 7"/>
          <p:cNvGrpSpPr>
            <a:grpSpLocks/>
          </p:cNvGrpSpPr>
          <p:nvPr/>
        </p:nvGrpSpPr>
        <p:grpSpPr bwMode="auto">
          <a:xfrm>
            <a:off x="4114800" y="3295650"/>
            <a:ext cx="4592638" cy="971550"/>
            <a:chOff x="2592" y="2076"/>
            <a:chExt cx="2893" cy="612"/>
          </a:xfrm>
        </p:grpSpPr>
        <p:sp>
          <p:nvSpPr>
            <p:cNvPr id="98308" name="Line 4"/>
            <p:cNvSpPr>
              <a:spLocks noChangeShapeType="1"/>
            </p:cNvSpPr>
            <p:nvPr/>
          </p:nvSpPr>
          <p:spPr bwMode="auto">
            <a:xfrm flipV="1">
              <a:off x="2784" y="2304"/>
              <a:ext cx="1200" cy="384"/>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09" name="Line 5"/>
            <p:cNvSpPr>
              <a:spLocks noChangeShapeType="1"/>
            </p:cNvSpPr>
            <p:nvPr/>
          </p:nvSpPr>
          <p:spPr bwMode="auto">
            <a:xfrm flipH="1">
              <a:off x="2592" y="2304"/>
              <a:ext cx="1344"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0" name="Text Box 6"/>
            <p:cNvSpPr txBox="1">
              <a:spLocks noChangeArrowheads="1"/>
            </p:cNvSpPr>
            <p:nvPr/>
          </p:nvSpPr>
          <p:spPr bwMode="auto">
            <a:xfrm>
              <a:off x="3974" y="2076"/>
              <a:ext cx="151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Used in GBD</a:t>
              </a:r>
            </a:p>
          </p:txBody>
        </p:sp>
      </p:grpSp>
    </p:spTree>
    <p:extLst>
      <p:ext uri="{BB962C8B-B14F-4D97-AF65-F5344CB8AC3E}">
        <p14:creationId xmlns:p14="http://schemas.microsoft.com/office/powerpoint/2010/main" val="1834667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8311"/>
                                        </p:tgtEl>
                                        <p:attrNameLst>
                                          <p:attrName>style.visibility</p:attrName>
                                        </p:attrNameLst>
                                      </p:cBhvr>
                                      <p:to>
                                        <p:strVal val="visible"/>
                                      </p:to>
                                    </p:set>
                                    <p:anim calcmode="lin" valueType="num">
                                      <p:cBhvr additive="base">
                                        <p:cTn id="7" dur="500" fill="hold"/>
                                        <p:tgtEl>
                                          <p:spTgt spid="98311"/>
                                        </p:tgtEl>
                                        <p:attrNameLst>
                                          <p:attrName>ppt_x</p:attrName>
                                        </p:attrNameLst>
                                      </p:cBhvr>
                                      <p:tavLst>
                                        <p:tav tm="0">
                                          <p:val>
                                            <p:strVal val="0-#ppt_w/2"/>
                                          </p:val>
                                        </p:tav>
                                        <p:tav tm="100000">
                                          <p:val>
                                            <p:strVal val="#ppt_x"/>
                                          </p:val>
                                        </p:tav>
                                      </p:tavLst>
                                    </p:anim>
                                    <p:anim calcmode="lin" valueType="num">
                                      <p:cBhvr additive="base">
                                        <p:cTn id="8" dur="500" fill="hold"/>
                                        <p:tgtEl>
                                          <p:spTgt spid="983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ltLang="en-US"/>
              <a:t>Classes of Disability Weights, with examples</a:t>
            </a:r>
          </a:p>
        </p:txBody>
      </p:sp>
      <p:sp>
        <p:nvSpPr>
          <p:cNvPr id="296963" name="Rectangle 3"/>
          <p:cNvSpPr>
            <a:spLocks noGrp="1" noChangeArrowheads="1"/>
          </p:cNvSpPr>
          <p:nvPr>
            <p:ph idx="1"/>
          </p:nvPr>
        </p:nvSpPr>
        <p:spPr>
          <a:xfrm>
            <a:off x="533400" y="2362200"/>
            <a:ext cx="7772400" cy="4114800"/>
          </a:xfrm>
        </p:spPr>
        <p:txBody>
          <a:bodyPr>
            <a:normAutofit/>
          </a:bodyPr>
          <a:lstStyle/>
          <a:p>
            <a:pPr>
              <a:buFontTx/>
              <a:buNone/>
            </a:pPr>
            <a:r>
              <a:rPr lang="en-US" altLang="en-US" sz="2800" dirty="0"/>
              <a:t>1: 0-0.02  	  	Vitiligo on face</a:t>
            </a:r>
          </a:p>
          <a:p>
            <a:pPr>
              <a:buFontTx/>
              <a:buNone/>
            </a:pPr>
            <a:r>
              <a:rPr lang="en-US" altLang="en-US" sz="2800" dirty="0"/>
              <a:t>2: 0.02-0.12 	Diarrhea, sore throat</a:t>
            </a:r>
          </a:p>
          <a:p>
            <a:pPr>
              <a:buFontTx/>
              <a:buNone/>
            </a:pPr>
            <a:r>
              <a:rPr lang="en-US" altLang="en-US" sz="2800" dirty="0"/>
              <a:t>3: 0.12-0.24 	Radius fracture in stiff cast</a:t>
            </a:r>
          </a:p>
          <a:p>
            <a:pPr>
              <a:buFontTx/>
              <a:buNone/>
            </a:pPr>
            <a:r>
              <a:rPr lang="en-US" altLang="en-US" sz="2800" dirty="0"/>
              <a:t>4: 0.24-0.36 	Below the knee amputation</a:t>
            </a:r>
          </a:p>
          <a:p>
            <a:pPr>
              <a:buFontTx/>
              <a:buNone/>
            </a:pPr>
            <a:r>
              <a:rPr lang="en-US" altLang="en-US" sz="2800" dirty="0"/>
              <a:t>5: 0.36-0.5   	Down syndrome, COPD</a:t>
            </a:r>
          </a:p>
          <a:p>
            <a:pPr>
              <a:buFontTx/>
              <a:buNone/>
            </a:pPr>
            <a:r>
              <a:rPr lang="en-US" altLang="en-US" sz="2800" dirty="0"/>
              <a:t>6: 0.5-0.7	   	Unipolar depression, tetanus</a:t>
            </a:r>
          </a:p>
          <a:p>
            <a:pPr>
              <a:buFontTx/>
              <a:buNone/>
            </a:pPr>
            <a:r>
              <a:rPr lang="en-US" altLang="en-US" sz="2800" dirty="0"/>
              <a:t>7: 0.7-1.00    	Psychosis, quadriplegia</a:t>
            </a:r>
          </a:p>
        </p:txBody>
      </p:sp>
      <p:sp>
        <p:nvSpPr>
          <p:cNvPr id="2" name="Slide Number Placeholder 1"/>
          <p:cNvSpPr>
            <a:spLocks noGrp="1"/>
          </p:cNvSpPr>
          <p:nvPr>
            <p:ph type="sldNum" sz="quarter" idx="12"/>
          </p:nvPr>
        </p:nvSpPr>
        <p:spPr/>
        <p:txBody>
          <a:bodyPr/>
          <a:lstStyle/>
          <a:p>
            <a:fld id="{71243084-B356-4B5C-967B-746478EEBC14}" type="slidenum">
              <a:rPr lang="en-US" altLang="en-US" smtClean="0"/>
              <a:pPr/>
              <a:t>6</a:t>
            </a:fld>
            <a:endParaRPr lang="en-US" altLang="en-US"/>
          </a:p>
        </p:txBody>
      </p:sp>
    </p:spTree>
    <p:extLst>
      <p:ext uri="{BB962C8B-B14F-4D97-AF65-F5344CB8AC3E}">
        <p14:creationId xmlns:p14="http://schemas.microsoft.com/office/powerpoint/2010/main" val="412832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55320" y="685800"/>
            <a:ext cx="7772400" cy="1143000"/>
          </a:xfrm>
        </p:spPr>
        <p:txBody>
          <a:bodyPr/>
          <a:lstStyle/>
          <a:p>
            <a:r>
              <a:rPr lang="en-US" altLang="en-US" dirty="0"/>
              <a:t>Sample DALY Calculations</a:t>
            </a:r>
            <a:br>
              <a:rPr lang="en-US" altLang="en-US" dirty="0"/>
            </a:br>
            <a:r>
              <a:rPr lang="en-US" altLang="en-US" sz="3200" dirty="0"/>
              <a:t>Diseases A and B</a:t>
            </a:r>
            <a:endParaRPr lang="en-US" altLang="en-US" dirty="0"/>
          </a:p>
        </p:txBody>
      </p:sp>
      <p:sp>
        <p:nvSpPr>
          <p:cNvPr id="12291" name="Rectangle 3"/>
          <p:cNvSpPr>
            <a:spLocks noGrp="1" noChangeArrowheads="1"/>
          </p:cNvSpPr>
          <p:nvPr>
            <p:ph idx="1"/>
          </p:nvPr>
        </p:nvSpPr>
        <p:spPr>
          <a:xfrm>
            <a:off x="457200" y="2362200"/>
            <a:ext cx="8153400" cy="4114800"/>
          </a:xfrm>
        </p:spPr>
        <p:txBody>
          <a:bodyPr/>
          <a:lstStyle/>
          <a:p>
            <a:pPr>
              <a:lnSpc>
                <a:spcPct val="150000"/>
              </a:lnSpc>
            </a:pPr>
            <a:r>
              <a:rPr lang="en-US" altLang="en-US" dirty="0"/>
              <a:t>A. </a:t>
            </a:r>
            <a:r>
              <a:rPr lang="en-US" altLang="en-US" dirty="0">
                <a:solidFill>
                  <a:srgbClr val="0000FF"/>
                </a:solidFill>
              </a:rPr>
              <a:t>100,000 children </a:t>
            </a:r>
            <a:r>
              <a:rPr lang="en-US" altLang="en-US" dirty="0"/>
              <a:t>are stricken for </a:t>
            </a:r>
            <a:r>
              <a:rPr lang="en-US" altLang="en-US" dirty="0">
                <a:solidFill>
                  <a:srgbClr val="0000FF"/>
                </a:solidFill>
              </a:rPr>
              <a:t>1 week </a:t>
            </a:r>
            <a:r>
              <a:rPr lang="en-US" altLang="en-US" dirty="0"/>
              <a:t>with a disability weighting of </a:t>
            </a:r>
            <a:r>
              <a:rPr lang="en-US" altLang="en-US" dirty="0">
                <a:solidFill>
                  <a:srgbClr val="0000FF"/>
                </a:solidFill>
              </a:rPr>
              <a:t>0.3</a:t>
            </a:r>
            <a:r>
              <a:rPr lang="en-US" altLang="en-US" dirty="0"/>
              <a:t>;  </a:t>
            </a:r>
            <a:r>
              <a:rPr lang="en-US" altLang="en-US" dirty="0">
                <a:solidFill>
                  <a:srgbClr val="0000FF"/>
                </a:solidFill>
              </a:rPr>
              <a:t>2%</a:t>
            </a:r>
            <a:r>
              <a:rPr lang="en-US" altLang="en-US" dirty="0"/>
              <a:t> die at 1 year old.</a:t>
            </a:r>
          </a:p>
          <a:p>
            <a:r>
              <a:rPr lang="en-US" altLang="en-US" dirty="0"/>
              <a:t>B. </a:t>
            </a:r>
            <a:r>
              <a:rPr lang="en-US" altLang="en-US" dirty="0">
                <a:solidFill>
                  <a:srgbClr val="0000FF"/>
                </a:solidFill>
              </a:rPr>
              <a:t>100,000 adults </a:t>
            </a:r>
            <a:r>
              <a:rPr lang="en-US" altLang="en-US" dirty="0"/>
              <a:t>are stricken for </a:t>
            </a:r>
            <a:r>
              <a:rPr lang="en-US" altLang="en-US" dirty="0">
                <a:solidFill>
                  <a:srgbClr val="0000FF"/>
                </a:solidFill>
              </a:rPr>
              <a:t>2 years </a:t>
            </a:r>
            <a:r>
              <a:rPr lang="en-US" altLang="en-US" dirty="0"/>
              <a:t>with a disability weighting of </a:t>
            </a:r>
            <a:r>
              <a:rPr lang="en-US" altLang="en-US" dirty="0">
                <a:solidFill>
                  <a:srgbClr val="0000FF"/>
                </a:solidFill>
              </a:rPr>
              <a:t>0.6</a:t>
            </a:r>
            <a:r>
              <a:rPr lang="en-US" altLang="en-US" dirty="0"/>
              <a:t>; </a:t>
            </a:r>
            <a:r>
              <a:rPr lang="en-US" altLang="en-US" dirty="0">
                <a:solidFill>
                  <a:srgbClr val="0000FF"/>
                </a:solidFill>
              </a:rPr>
              <a:t>20%</a:t>
            </a:r>
            <a:r>
              <a:rPr lang="en-US" altLang="en-US" dirty="0"/>
              <a:t> die at 80 years old.</a:t>
            </a:r>
          </a:p>
          <a:p>
            <a:r>
              <a:rPr lang="en-US" altLang="en-US" dirty="0"/>
              <a:t>A: YLL (= 2000 x 80) + YLD (=100k x (7/365) x 0.3) = 160,000 + 575 = 160,600</a:t>
            </a:r>
          </a:p>
          <a:p>
            <a:r>
              <a:rPr lang="en-US" altLang="en-US" dirty="0"/>
              <a:t>B: YLL (= 20,000 x 8) + YLD (=100k x 2 x 0.6) = 160,000 + 120,000 = 280,000</a:t>
            </a:r>
          </a:p>
        </p:txBody>
      </p:sp>
      <p:sp>
        <p:nvSpPr>
          <p:cNvPr id="2" name="Slide Number Placeholder 1"/>
          <p:cNvSpPr>
            <a:spLocks noGrp="1"/>
          </p:cNvSpPr>
          <p:nvPr>
            <p:ph type="sldNum" sz="quarter" idx="12"/>
          </p:nvPr>
        </p:nvSpPr>
        <p:spPr/>
        <p:txBody>
          <a:bodyPr/>
          <a:lstStyle/>
          <a:p>
            <a:fld id="{71243084-B356-4B5C-967B-746478EEBC14}" type="slidenum">
              <a:rPr lang="en-US" altLang="en-US" smtClean="0"/>
              <a:pPr/>
              <a:t>7</a:t>
            </a:fld>
            <a:endParaRPr lang="en-US" altLang="en-US"/>
          </a:p>
        </p:txBody>
      </p:sp>
    </p:spTree>
    <p:extLst>
      <p:ext uri="{BB962C8B-B14F-4D97-AF65-F5344CB8AC3E}">
        <p14:creationId xmlns:p14="http://schemas.microsoft.com/office/powerpoint/2010/main" val="134330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73BD5D9-7672-4929-8412-941E97324941}" type="slidenum">
              <a:rPr kumimoji="0" lang="en-US" alt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alt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5317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GBD</a:t>
            </a:r>
          </a:p>
        </p:txBody>
      </p:sp>
      <p:sp>
        <p:nvSpPr>
          <p:cNvPr id="3" name="Content Placeholder 2"/>
          <p:cNvSpPr>
            <a:spLocks noGrp="1"/>
          </p:cNvSpPr>
          <p:nvPr>
            <p:ph idx="1"/>
          </p:nvPr>
        </p:nvSpPr>
        <p:spPr>
          <a:xfrm>
            <a:off x="457200" y="2209800"/>
            <a:ext cx="8686800" cy="4351338"/>
          </a:xfrm>
        </p:spPr>
        <p:txBody>
          <a:bodyPr>
            <a:normAutofit/>
          </a:bodyPr>
          <a:lstStyle/>
          <a:p>
            <a:pPr>
              <a:lnSpc>
                <a:spcPct val="100000"/>
              </a:lnSpc>
            </a:pPr>
            <a:r>
              <a:rPr lang="en-US" sz="2400" dirty="0"/>
              <a:t>The history of Global Burden of Disease (GBD) began in the early 1990s with the first landmark study: “World Development Report 1993: Investing in Health”.</a:t>
            </a:r>
            <a:endParaRPr lang="fa-IR" sz="2400" dirty="0"/>
          </a:p>
          <a:p>
            <a:pPr>
              <a:lnSpc>
                <a:spcPct val="100000"/>
              </a:lnSpc>
            </a:pPr>
            <a:r>
              <a:rPr lang="en-US" sz="2400" dirty="0"/>
              <a:t>This was able due to the commission of the World Bank. </a:t>
            </a:r>
          </a:p>
          <a:p>
            <a:pPr>
              <a:lnSpc>
                <a:spcPct val="100000"/>
              </a:lnSpc>
            </a:pPr>
            <a:r>
              <a:rPr lang="en-US" sz="2400" dirty="0"/>
              <a:t>The 1993 GBD study soon became a role model that systematically measured the world's health problems, analyzing various diseases and aftereffects in representative regions and age groups. </a:t>
            </a:r>
          </a:p>
          <a:p>
            <a:pPr>
              <a:lnSpc>
                <a:spcPct val="100000"/>
              </a:lnSpc>
            </a:pPr>
            <a:r>
              <a:rPr lang="en-US" sz="2400" dirty="0"/>
              <a:t>Ideas and data of GBD have inspired clinical doctors and researchers to continue expanding their research</a:t>
            </a:r>
          </a:p>
        </p:txBody>
      </p:sp>
      <p:sp>
        <p:nvSpPr>
          <p:cNvPr id="4" name="Slide Number Placeholder 3"/>
          <p:cNvSpPr>
            <a:spLocks noGrp="1"/>
          </p:cNvSpPr>
          <p:nvPr>
            <p:ph type="sldNum" sz="quarter" idx="12"/>
          </p:nvPr>
        </p:nvSpPr>
        <p:spPr/>
        <p:txBody>
          <a:bodyPr/>
          <a:lstStyle/>
          <a:p>
            <a:fld id="{71243084-B356-4B5C-967B-746478EEBC14}" type="slidenum">
              <a:rPr lang="en-US" altLang="en-US" smtClean="0"/>
              <a:pPr/>
              <a:t>9</a:t>
            </a:fld>
            <a:endParaRPr lang="en-US" altLang="en-US"/>
          </a:p>
        </p:txBody>
      </p:sp>
    </p:spTree>
    <p:extLst>
      <p:ext uri="{BB962C8B-B14F-4D97-AF65-F5344CB8AC3E}">
        <p14:creationId xmlns:p14="http://schemas.microsoft.com/office/powerpoint/2010/main" val="263442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12779</TotalTime>
  <Words>1493</Words>
  <Application>Microsoft Office PowerPoint</Application>
  <PresentationFormat>On-screen Show (4:3)</PresentationFormat>
  <Paragraphs>110</Paragraphs>
  <Slides>17</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Century Gothic</vt:lpstr>
      <vt:lpstr>Times New Roman</vt:lpstr>
      <vt:lpstr>Wingdings 3</vt:lpstr>
      <vt:lpstr>Ion Boardroom</vt:lpstr>
      <vt:lpstr>Document</vt:lpstr>
      <vt:lpstr>    Dr. Soheil Hassanipour Assistant Professor of Epidemiology Guilan University of Medical Sciences, Rasht, Iran   </vt:lpstr>
      <vt:lpstr>Disability Adjusted Life Year (The DALY) </vt:lpstr>
      <vt:lpstr>Years of Lost Life: Examples</vt:lpstr>
      <vt:lpstr>What is Meant by “Disability?”</vt:lpstr>
      <vt:lpstr>Whom do you ask to determine disability weights?</vt:lpstr>
      <vt:lpstr>Classes of Disability Weights, with examples</vt:lpstr>
      <vt:lpstr>Sample DALY Calculations Diseases A and B</vt:lpstr>
      <vt:lpstr>PowerPoint Presentation</vt:lpstr>
      <vt:lpstr>History of GBD</vt:lpstr>
      <vt:lpstr>History of GBD</vt:lpstr>
      <vt:lpstr>Diseases and territories covered</vt:lpstr>
      <vt:lpstr>Diseases and territories covered</vt:lpstr>
      <vt:lpstr>Methodological advances</vt:lpstr>
      <vt:lpstr>Methodological</vt:lpstr>
      <vt:lpstr>Latest dataset and methods of GBD</vt:lpstr>
      <vt:lpstr>Latest dataset and methods of GBD</vt:lpstr>
      <vt:lpstr>Latest dataset and methods of GBD</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Burden of Disease</dc:title>
  <dc:creator>School of Public Health</dc:creator>
  <cp:lastModifiedBy>Abolhassanpour</cp:lastModifiedBy>
  <cp:revision>164</cp:revision>
  <cp:lastPrinted>2001-01-29T19:07:27Z</cp:lastPrinted>
  <dcterms:created xsi:type="dcterms:W3CDTF">2000-01-30T23:20:51Z</dcterms:created>
  <dcterms:modified xsi:type="dcterms:W3CDTF">2024-06-29T06:57:35Z</dcterms:modified>
</cp:coreProperties>
</file>